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Lst>
  <p:notesMasterIdLst>
    <p:notesMasterId r:id="rId39"/>
  </p:notesMasterIdLst>
  <p:sldIdLst>
    <p:sldId id="304" r:id="rId5"/>
    <p:sldId id="373" r:id="rId6"/>
    <p:sldId id="265" r:id="rId7"/>
    <p:sldId id="307" r:id="rId8"/>
    <p:sldId id="375" r:id="rId9"/>
    <p:sldId id="364" r:id="rId10"/>
    <p:sldId id="263" r:id="rId11"/>
    <p:sldId id="266" r:id="rId12"/>
    <p:sldId id="267" r:id="rId13"/>
    <p:sldId id="278" r:id="rId14"/>
    <p:sldId id="350" r:id="rId15"/>
    <p:sldId id="268" r:id="rId16"/>
    <p:sldId id="269" r:id="rId17"/>
    <p:sldId id="270" r:id="rId18"/>
    <p:sldId id="279" r:id="rId19"/>
    <p:sldId id="361" r:id="rId20"/>
    <p:sldId id="324" r:id="rId21"/>
    <p:sldId id="378" r:id="rId22"/>
    <p:sldId id="376" r:id="rId23"/>
    <p:sldId id="290" r:id="rId24"/>
    <p:sldId id="377" r:id="rId25"/>
    <p:sldId id="299" r:id="rId26"/>
    <p:sldId id="379" r:id="rId27"/>
    <p:sldId id="273" r:id="rId28"/>
    <p:sldId id="274" r:id="rId29"/>
    <p:sldId id="276" r:id="rId30"/>
    <p:sldId id="283" r:id="rId31"/>
    <p:sldId id="277" r:id="rId32"/>
    <p:sldId id="381" r:id="rId33"/>
    <p:sldId id="382" r:id="rId34"/>
    <p:sldId id="281" r:id="rId35"/>
    <p:sldId id="316" r:id="rId36"/>
    <p:sldId id="272" r:id="rId37"/>
    <p:sldId id="289" r:id="rId3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48" autoAdjust="0"/>
    <p:restoredTop sz="92869" autoAdjust="0"/>
  </p:normalViewPr>
  <p:slideViewPr>
    <p:cSldViewPr>
      <p:cViewPr varScale="1">
        <p:scale>
          <a:sx n="98" d="100"/>
          <a:sy n="98" d="100"/>
        </p:scale>
        <p:origin x="496" y="19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svg"/><Relationship Id="rId1" Type="http://schemas.openxmlformats.org/officeDocument/2006/relationships/image" Target="../media/image29.png"/><Relationship Id="rId6" Type="http://schemas.openxmlformats.org/officeDocument/2006/relationships/image" Target="../media/image28.svg"/><Relationship Id="rId5" Type="http://schemas.openxmlformats.org/officeDocument/2006/relationships/image" Target="../media/image31.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DAC8C-F922-46F7-B470-3F077CCE1DE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67A5B29-99B2-4C3B-902E-19FFA4C50C3A}">
      <dgm:prSet/>
      <dgm:spPr/>
      <dgm:t>
        <a:bodyPr/>
        <a:lstStyle/>
        <a:p>
          <a:r>
            <a:rPr lang="nl-NL" dirty="0"/>
            <a:t>Weet je wat het verschil is tussen voeding en vulling gerelateerd aan de schijf van vijf</a:t>
          </a:r>
          <a:endParaRPr lang="en-US" dirty="0"/>
        </a:p>
      </dgm:t>
    </dgm:pt>
    <dgm:pt modelId="{BD4213E2-FC16-4B73-A4BD-254FDF3282AF}" type="parTrans" cxnId="{0A6AE91D-F05D-4ED8-B0F3-B85521240C8E}">
      <dgm:prSet/>
      <dgm:spPr/>
      <dgm:t>
        <a:bodyPr/>
        <a:lstStyle/>
        <a:p>
          <a:endParaRPr lang="en-US"/>
        </a:p>
      </dgm:t>
    </dgm:pt>
    <dgm:pt modelId="{F61050F5-0603-4C92-8858-7ACF7ED7463B}" type="sibTrans" cxnId="{0A6AE91D-F05D-4ED8-B0F3-B85521240C8E}">
      <dgm:prSet/>
      <dgm:spPr/>
      <dgm:t>
        <a:bodyPr/>
        <a:lstStyle/>
        <a:p>
          <a:endParaRPr lang="en-US"/>
        </a:p>
      </dgm:t>
    </dgm:pt>
    <dgm:pt modelId="{1B4137B7-B50C-43DA-A15F-FC4C0A4E0196}">
      <dgm:prSet/>
      <dgm:spPr/>
      <dgm:t>
        <a:bodyPr/>
        <a:lstStyle/>
        <a:p>
          <a:r>
            <a:rPr lang="nl-NL" dirty="0"/>
            <a:t>Basiskennis over de energiebalans en bepalen energiebehoefte</a:t>
          </a:r>
          <a:endParaRPr lang="en-US" dirty="0"/>
        </a:p>
      </dgm:t>
    </dgm:pt>
    <dgm:pt modelId="{DF083B1D-B47C-4E57-BF85-1E5B39F79A07}" type="parTrans" cxnId="{F43BAD62-C9E8-48F8-A068-1466FE8ED84E}">
      <dgm:prSet/>
      <dgm:spPr/>
      <dgm:t>
        <a:bodyPr/>
        <a:lstStyle/>
        <a:p>
          <a:endParaRPr lang="en-US"/>
        </a:p>
      </dgm:t>
    </dgm:pt>
    <dgm:pt modelId="{9BB45130-5693-4E82-AE05-8FEB67FFB1C2}" type="sibTrans" cxnId="{F43BAD62-C9E8-48F8-A068-1466FE8ED84E}">
      <dgm:prSet/>
      <dgm:spPr/>
      <dgm:t>
        <a:bodyPr/>
        <a:lstStyle/>
        <a:p>
          <a:endParaRPr lang="en-US"/>
        </a:p>
      </dgm:t>
    </dgm:pt>
    <dgm:pt modelId="{849458E8-B7E3-4916-BA48-6C2263E3879D}">
      <dgm:prSet/>
      <dgm:spPr/>
      <dgm:t>
        <a:bodyPr/>
        <a:lstStyle/>
        <a:p>
          <a:r>
            <a:rPr lang="nl-NL" dirty="0"/>
            <a:t>Macronutriënten onderscheiden en fysiologische functie </a:t>
          </a:r>
          <a:endParaRPr lang="en-US" dirty="0"/>
        </a:p>
      </dgm:t>
    </dgm:pt>
    <dgm:pt modelId="{75CBD77B-A71F-4203-A973-03918E87D478}" type="parTrans" cxnId="{BDC1D952-E166-4148-91EB-7650A3E83844}">
      <dgm:prSet/>
      <dgm:spPr/>
      <dgm:t>
        <a:bodyPr/>
        <a:lstStyle/>
        <a:p>
          <a:endParaRPr lang="en-US"/>
        </a:p>
      </dgm:t>
    </dgm:pt>
    <dgm:pt modelId="{D91AA74E-9BBD-4039-BDAE-00A1EE9E792A}" type="sibTrans" cxnId="{BDC1D952-E166-4148-91EB-7650A3E83844}">
      <dgm:prSet/>
      <dgm:spPr/>
      <dgm:t>
        <a:bodyPr/>
        <a:lstStyle/>
        <a:p>
          <a:endParaRPr lang="en-US"/>
        </a:p>
      </dgm:t>
    </dgm:pt>
    <dgm:pt modelId="{DFB4D882-90A9-4946-9ED7-357DFF49C64B}">
      <dgm:prSet/>
      <dgm:spPr/>
      <dgm:t>
        <a:bodyPr/>
        <a:lstStyle/>
        <a:p>
          <a:r>
            <a:rPr lang="nl-NL" dirty="0"/>
            <a:t>De richtlijnen van de schijf van vijf noemen.</a:t>
          </a:r>
          <a:endParaRPr lang="en-US" dirty="0"/>
        </a:p>
      </dgm:t>
    </dgm:pt>
    <dgm:pt modelId="{33E88BBA-934D-41C4-AD0A-CBF56DD798ED}" type="parTrans" cxnId="{8B96A1F8-1710-4507-99DE-9D984590AED3}">
      <dgm:prSet/>
      <dgm:spPr/>
      <dgm:t>
        <a:bodyPr/>
        <a:lstStyle/>
        <a:p>
          <a:endParaRPr lang="en-US"/>
        </a:p>
      </dgm:t>
    </dgm:pt>
    <dgm:pt modelId="{B65EB0C1-A8AB-470A-A79E-7F17A6ADF71E}" type="sibTrans" cxnId="{8B96A1F8-1710-4507-99DE-9D984590AED3}">
      <dgm:prSet/>
      <dgm:spPr/>
      <dgm:t>
        <a:bodyPr/>
        <a:lstStyle/>
        <a:p>
          <a:endParaRPr lang="en-US"/>
        </a:p>
      </dgm:t>
    </dgm:pt>
    <dgm:pt modelId="{C99704A0-20C2-4A83-97CD-A2F9AC5BBAE5}">
      <dgm:prSet/>
      <dgm:spPr/>
      <dgm:t>
        <a:bodyPr/>
        <a:lstStyle/>
        <a:p>
          <a:r>
            <a:rPr lang="nl-NL" dirty="0"/>
            <a:t>Kan je uitleggen wat beweegrichtlijnen inhouden.</a:t>
          </a:r>
          <a:endParaRPr lang="en-US" dirty="0"/>
        </a:p>
      </dgm:t>
    </dgm:pt>
    <dgm:pt modelId="{CDD34F62-B5AE-4015-8A5D-C53B63301A58}" type="parTrans" cxnId="{8A292ED3-9974-478C-B1C0-9C7476FD601B}">
      <dgm:prSet/>
      <dgm:spPr/>
      <dgm:t>
        <a:bodyPr/>
        <a:lstStyle/>
        <a:p>
          <a:endParaRPr lang="en-US"/>
        </a:p>
      </dgm:t>
    </dgm:pt>
    <dgm:pt modelId="{2B27B72E-F190-409D-A0D2-D8344B4F7CFA}" type="sibTrans" cxnId="{8A292ED3-9974-478C-B1C0-9C7476FD601B}">
      <dgm:prSet/>
      <dgm:spPr/>
      <dgm:t>
        <a:bodyPr/>
        <a:lstStyle/>
        <a:p>
          <a:endParaRPr lang="en-US"/>
        </a:p>
      </dgm:t>
    </dgm:pt>
    <dgm:pt modelId="{0212CE12-F2E6-9442-BCD6-FF2F166E011A}">
      <dgm:prSet/>
      <dgm:spPr/>
      <dgm:t>
        <a:bodyPr/>
        <a:lstStyle/>
        <a:p>
          <a:r>
            <a:rPr lang="nl-NL" dirty="0"/>
            <a:t>Rode draad t.b.v. toets</a:t>
          </a:r>
        </a:p>
      </dgm:t>
    </dgm:pt>
    <dgm:pt modelId="{1D042BD3-4C36-F041-8FAA-50A30641A59E}" type="parTrans" cxnId="{6366FAF3-6494-C94B-8656-9303DC79B00D}">
      <dgm:prSet/>
      <dgm:spPr/>
    </dgm:pt>
    <dgm:pt modelId="{B84B6D44-B52D-824A-9F20-74FE1C865C96}" type="sibTrans" cxnId="{6366FAF3-6494-C94B-8656-9303DC79B00D}">
      <dgm:prSet/>
      <dgm:spPr/>
    </dgm:pt>
    <dgm:pt modelId="{66429D36-1CC7-0C44-A89C-ADD71DE022ED}" type="pres">
      <dgm:prSet presAssocID="{F04DAC8C-F922-46F7-B470-3F077CCE1DEC}" presName="diagram" presStyleCnt="0">
        <dgm:presLayoutVars>
          <dgm:dir/>
          <dgm:resizeHandles val="exact"/>
        </dgm:presLayoutVars>
      </dgm:prSet>
      <dgm:spPr/>
    </dgm:pt>
    <dgm:pt modelId="{C0371E6E-6D7F-7D42-9B83-4A250D942083}" type="pres">
      <dgm:prSet presAssocID="{567A5B29-99B2-4C3B-902E-19FFA4C50C3A}" presName="node" presStyleLbl="node1" presStyleIdx="0" presStyleCnt="6">
        <dgm:presLayoutVars>
          <dgm:bulletEnabled val="1"/>
        </dgm:presLayoutVars>
      </dgm:prSet>
      <dgm:spPr/>
    </dgm:pt>
    <dgm:pt modelId="{DD1232C6-D760-3E42-8BDB-AF4134ED142E}" type="pres">
      <dgm:prSet presAssocID="{F61050F5-0603-4C92-8858-7ACF7ED7463B}" presName="sibTrans" presStyleCnt="0"/>
      <dgm:spPr/>
    </dgm:pt>
    <dgm:pt modelId="{9394B150-8CE2-3145-9C2D-F29183994B4B}" type="pres">
      <dgm:prSet presAssocID="{1B4137B7-B50C-43DA-A15F-FC4C0A4E0196}" presName="node" presStyleLbl="node1" presStyleIdx="1" presStyleCnt="6">
        <dgm:presLayoutVars>
          <dgm:bulletEnabled val="1"/>
        </dgm:presLayoutVars>
      </dgm:prSet>
      <dgm:spPr/>
    </dgm:pt>
    <dgm:pt modelId="{DD958E60-0D49-EB4A-A2A6-3B6EC27CB4D7}" type="pres">
      <dgm:prSet presAssocID="{9BB45130-5693-4E82-AE05-8FEB67FFB1C2}" presName="sibTrans" presStyleCnt="0"/>
      <dgm:spPr/>
    </dgm:pt>
    <dgm:pt modelId="{CE52C123-7066-2140-9D99-3BF3F260191D}" type="pres">
      <dgm:prSet presAssocID="{849458E8-B7E3-4916-BA48-6C2263E3879D}" presName="node" presStyleLbl="node1" presStyleIdx="2" presStyleCnt="6" custLinFactNeighborX="-5005" custLinFactNeighborY="1101">
        <dgm:presLayoutVars>
          <dgm:bulletEnabled val="1"/>
        </dgm:presLayoutVars>
      </dgm:prSet>
      <dgm:spPr/>
    </dgm:pt>
    <dgm:pt modelId="{1C0B7FB9-AA76-A24C-A8A9-EC012C5399C7}" type="pres">
      <dgm:prSet presAssocID="{D91AA74E-9BBD-4039-BDAE-00A1EE9E792A}" presName="sibTrans" presStyleCnt="0"/>
      <dgm:spPr/>
    </dgm:pt>
    <dgm:pt modelId="{2458A2A1-2F7C-6749-9CB4-521CF9EADF94}" type="pres">
      <dgm:prSet presAssocID="{DFB4D882-90A9-4946-9ED7-357DFF49C64B}" presName="node" presStyleLbl="node1" presStyleIdx="3" presStyleCnt="6">
        <dgm:presLayoutVars>
          <dgm:bulletEnabled val="1"/>
        </dgm:presLayoutVars>
      </dgm:prSet>
      <dgm:spPr/>
    </dgm:pt>
    <dgm:pt modelId="{D6F95A5D-2C35-D945-ABDE-5A043763563B}" type="pres">
      <dgm:prSet presAssocID="{B65EB0C1-A8AB-470A-A79E-7F17A6ADF71E}" presName="sibTrans" presStyleCnt="0"/>
      <dgm:spPr/>
    </dgm:pt>
    <dgm:pt modelId="{11AE3AFC-A6C5-1241-AC5B-090CACF09F2F}" type="pres">
      <dgm:prSet presAssocID="{C99704A0-20C2-4A83-97CD-A2F9AC5BBAE5}" presName="node" presStyleLbl="node1" presStyleIdx="4" presStyleCnt="6">
        <dgm:presLayoutVars>
          <dgm:bulletEnabled val="1"/>
        </dgm:presLayoutVars>
      </dgm:prSet>
      <dgm:spPr/>
    </dgm:pt>
    <dgm:pt modelId="{C00DCD93-9AF9-1D4D-A1C5-35D39B97EBBC}" type="pres">
      <dgm:prSet presAssocID="{2B27B72E-F190-409D-A0D2-D8344B4F7CFA}" presName="sibTrans" presStyleCnt="0"/>
      <dgm:spPr/>
    </dgm:pt>
    <dgm:pt modelId="{C7B23173-E64D-4C4D-BCA8-836E1BDE2F93}" type="pres">
      <dgm:prSet presAssocID="{0212CE12-F2E6-9442-BCD6-FF2F166E011A}" presName="node" presStyleLbl="node1" presStyleIdx="5" presStyleCnt="6">
        <dgm:presLayoutVars>
          <dgm:bulletEnabled val="1"/>
        </dgm:presLayoutVars>
      </dgm:prSet>
      <dgm:spPr/>
    </dgm:pt>
  </dgm:ptLst>
  <dgm:cxnLst>
    <dgm:cxn modelId="{817D0111-8349-F946-977A-043FA4C2EF1E}" type="presOf" srcId="{C99704A0-20C2-4A83-97CD-A2F9AC5BBAE5}" destId="{11AE3AFC-A6C5-1241-AC5B-090CACF09F2F}" srcOrd="0" destOrd="0" presId="urn:microsoft.com/office/officeart/2005/8/layout/default"/>
    <dgm:cxn modelId="{B7CBB81C-196F-F941-8401-55133A21E572}" type="presOf" srcId="{849458E8-B7E3-4916-BA48-6C2263E3879D}" destId="{CE52C123-7066-2140-9D99-3BF3F260191D}" srcOrd="0" destOrd="0" presId="urn:microsoft.com/office/officeart/2005/8/layout/default"/>
    <dgm:cxn modelId="{0A6AE91D-F05D-4ED8-B0F3-B85521240C8E}" srcId="{F04DAC8C-F922-46F7-B470-3F077CCE1DEC}" destId="{567A5B29-99B2-4C3B-902E-19FFA4C50C3A}" srcOrd="0" destOrd="0" parTransId="{BD4213E2-FC16-4B73-A4BD-254FDF3282AF}" sibTransId="{F61050F5-0603-4C92-8858-7ACF7ED7463B}"/>
    <dgm:cxn modelId="{BDC1D952-E166-4148-91EB-7650A3E83844}" srcId="{F04DAC8C-F922-46F7-B470-3F077CCE1DEC}" destId="{849458E8-B7E3-4916-BA48-6C2263E3879D}" srcOrd="2" destOrd="0" parTransId="{75CBD77B-A71F-4203-A973-03918E87D478}" sibTransId="{D91AA74E-9BBD-4039-BDAE-00A1EE9E792A}"/>
    <dgm:cxn modelId="{F43BAD62-C9E8-48F8-A068-1466FE8ED84E}" srcId="{F04DAC8C-F922-46F7-B470-3F077CCE1DEC}" destId="{1B4137B7-B50C-43DA-A15F-FC4C0A4E0196}" srcOrd="1" destOrd="0" parTransId="{DF083B1D-B47C-4E57-BF85-1E5B39F79A07}" sibTransId="{9BB45130-5693-4E82-AE05-8FEB67FFB1C2}"/>
    <dgm:cxn modelId="{4406087B-7198-2B43-B372-AB05CB8B2296}" type="presOf" srcId="{567A5B29-99B2-4C3B-902E-19FFA4C50C3A}" destId="{C0371E6E-6D7F-7D42-9B83-4A250D942083}" srcOrd="0" destOrd="0" presId="urn:microsoft.com/office/officeart/2005/8/layout/default"/>
    <dgm:cxn modelId="{A488DE85-198A-3A46-A921-3DFC1FB05383}" type="presOf" srcId="{1B4137B7-B50C-43DA-A15F-FC4C0A4E0196}" destId="{9394B150-8CE2-3145-9C2D-F29183994B4B}" srcOrd="0" destOrd="0" presId="urn:microsoft.com/office/officeart/2005/8/layout/default"/>
    <dgm:cxn modelId="{19ABB29F-1CCE-304C-8251-452D76FC809E}" type="presOf" srcId="{0212CE12-F2E6-9442-BCD6-FF2F166E011A}" destId="{C7B23173-E64D-4C4D-BCA8-836E1BDE2F93}" srcOrd="0" destOrd="0" presId="urn:microsoft.com/office/officeart/2005/8/layout/default"/>
    <dgm:cxn modelId="{5A8A1BB1-17D6-384F-88DD-19572DDF3CEC}" type="presOf" srcId="{F04DAC8C-F922-46F7-B470-3F077CCE1DEC}" destId="{66429D36-1CC7-0C44-A89C-ADD71DE022ED}" srcOrd="0" destOrd="0" presId="urn:microsoft.com/office/officeart/2005/8/layout/default"/>
    <dgm:cxn modelId="{8A292ED3-9974-478C-B1C0-9C7476FD601B}" srcId="{F04DAC8C-F922-46F7-B470-3F077CCE1DEC}" destId="{C99704A0-20C2-4A83-97CD-A2F9AC5BBAE5}" srcOrd="4" destOrd="0" parTransId="{CDD34F62-B5AE-4015-8A5D-C53B63301A58}" sibTransId="{2B27B72E-F190-409D-A0D2-D8344B4F7CFA}"/>
    <dgm:cxn modelId="{F1D015ED-A25C-2442-BC95-A91E95095EE6}" type="presOf" srcId="{DFB4D882-90A9-4946-9ED7-357DFF49C64B}" destId="{2458A2A1-2F7C-6749-9CB4-521CF9EADF94}" srcOrd="0" destOrd="0" presId="urn:microsoft.com/office/officeart/2005/8/layout/default"/>
    <dgm:cxn modelId="{6366FAF3-6494-C94B-8656-9303DC79B00D}" srcId="{F04DAC8C-F922-46F7-B470-3F077CCE1DEC}" destId="{0212CE12-F2E6-9442-BCD6-FF2F166E011A}" srcOrd="5" destOrd="0" parTransId="{1D042BD3-4C36-F041-8FAA-50A30641A59E}" sibTransId="{B84B6D44-B52D-824A-9F20-74FE1C865C96}"/>
    <dgm:cxn modelId="{8B96A1F8-1710-4507-99DE-9D984590AED3}" srcId="{F04DAC8C-F922-46F7-B470-3F077CCE1DEC}" destId="{DFB4D882-90A9-4946-9ED7-357DFF49C64B}" srcOrd="3" destOrd="0" parTransId="{33E88BBA-934D-41C4-AD0A-CBF56DD798ED}" sibTransId="{B65EB0C1-A8AB-470A-A79E-7F17A6ADF71E}"/>
    <dgm:cxn modelId="{70386C86-6EE1-F844-B14D-43187552E1C3}" type="presParOf" srcId="{66429D36-1CC7-0C44-A89C-ADD71DE022ED}" destId="{C0371E6E-6D7F-7D42-9B83-4A250D942083}" srcOrd="0" destOrd="0" presId="urn:microsoft.com/office/officeart/2005/8/layout/default"/>
    <dgm:cxn modelId="{74513C07-35FF-6845-8C7F-A46BE753EB2F}" type="presParOf" srcId="{66429D36-1CC7-0C44-A89C-ADD71DE022ED}" destId="{DD1232C6-D760-3E42-8BDB-AF4134ED142E}" srcOrd="1" destOrd="0" presId="urn:microsoft.com/office/officeart/2005/8/layout/default"/>
    <dgm:cxn modelId="{2F5EBB5E-4576-1844-A84A-E5A616D0B710}" type="presParOf" srcId="{66429D36-1CC7-0C44-A89C-ADD71DE022ED}" destId="{9394B150-8CE2-3145-9C2D-F29183994B4B}" srcOrd="2" destOrd="0" presId="urn:microsoft.com/office/officeart/2005/8/layout/default"/>
    <dgm:cxn modelId="{450065A4-44DB-2248-8C90-D312F66A15C7}" type="presParOf" srcId="{66429D36-1CC7-0C44-A89C-ADD71DE022ED}" destId="{DD958E60-0D49-EB4A-A2A6-3B6EC27CB4D7}" srcOrd="3" destOrd="0" presId="urn:microsoft.com/office/officeart/2005/8/layout/default"/>
    <dgm:cxn modelId="{2B3E4F56-666B-2741-ADB3-30733D8FDDBB}" type="presParOf" srcId="{66429D36-1CC7-0C44-A89C-ADD71DE022ED}" destId="{CE52C123-7066-2140-9D99-3BF3F260191D}" srcOrd="4" destOrd="0" presId="urn:microsoft.com/office/officeart/2005/8/layout/default"/>
    <dgm:cxn modelId="{C2B6A7D3-B757-514F-B40E-F9D122351657}" type="presParOf" srcId="{66429D36-1CC7-0C44-A89C-ADD71DE022ED}" destId="{1C0B7FB9-AA76-A24C-A8A9-EC012C5399C7}" srcOrd="5" destOrd="0" presId="urn:microsoft.com/office/officeart/2005/8/layout/default"/>
    <dgm:cxn modelId="{A7FA009F-1D11-514F-A81E-AF824A1F6140}" type="presParOf" srcId="{66429D36-1CC7-0C44-A89C-ADD71DE022ED}" destId="{2458A2A1-2F7C-6749-9CB4-521CF9EADF94}" srcOrd="6" destOrd="0" presId="urn:microsoft.com/office/officeart/2005/8/layout/default"/>
    <dgm:cxn modelId="{637C0D86-CA43-8F4C-80BA-5D52DB0B87DF}" type="presParOf" srcId="{66429D36-1CC7-0C44-A89C-ADD71DE022ED}" destId="{D6F95A5D-2C35-D945-ABDE-5A043763563B}" srcOrd="7" destOrd="0" presId="urn:microsoft.com/office/officeart/2005/8/layout/default"/>
    <dgm:cxn modelId="{9C48CF79-44BC-CA4A-AF5C-F3289B10F0E6}" type="presParOf" srcId="{66429D36-1CC7-0C44-A89C-ADD71DE022ED}" destId="{11AE3AFC-A6C5-1241-AC5B-090CACF09F2F}" srcOrd="8" destOrd="0" presId="urn:microsoft.com/office/officeart/2005/8/layout/default"/>
    <dgm:cxn modelId="{B7D5DD0E-5C98-244E-8693-6B40647E657C}" type="presParOf" srcId="{66429D36-1CC7-0C44-A89C-ADD71DE022ED}" destId="{C00DCD93-9AF9-1D4D-A1C5-35D39B97EBBC}" srcOrd="9" destOrd="0" presId="urn:microsoft.com/office/officeart/2005/8/layout/default"/>
    <dgm:cxn modelId="{7DDB20E0-86F7-C944-919C-3907C418D1D8}" type="presParOf" srcId="{66429D36-1CC7-0C44-A89C-ADD71DE022ED}" destId="{C7B23173-E64D-4C4D-BCA8-836E1BDE2F9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13ADB7-6D38-4E30-AD7A-D6356E300BF1}" type="doc">
      <dgm:prSet loTypeId="urn:microsoft.com/office/officeart/2018/5/layout/IconLeaf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F230E929-8BDC-4B8F-BAB6-F0D4DFC1707C}">
      <dgm:prSet/>
      <dgm:spPr/>
      <dgm:t>
        <a:bodyPr/>
        <a:lstStyle/>
        <a:p>
          <a:pPr>
            <a:defRPr cap="all"/>
          </a:pPr>
          <a:r>
            <a:rPr lang="nl-NL"/>
            <a:t>HACCP ken de stappen en waarom is het belangrijk?</a:t>
          </a:r>
          <a:endParaRPr lang="en-US"/>
        </a:p>
      </dgm:t>
    </dgm:pt>
    <dgm:pt modelId="{CDE3C8E9-635E-4007-BB27-F26935DAB4D6}" type="parTrans" cxnId="{3EFD6163-E9DA-44AA-A148-62D4B536D005}">
      <dgm:prSet/>
      <dgm:spPr/>
      <dgm:t>
        <a:bodyPr/>
        <a:lstStyle/>
        <a:p>
          <a:endParaRPr lang="en-US"/>
        </a:p>
      </dgm:t>
    </dgm:pt>
    <dgm:pt modelId="{1C087581-A414-4AA7-A480-5A44BFE55E67}" type="sibTrans" cxnId="{3EFD6163-E9DA-44AA-A148-62D4B536D005}">
      <dgm:prSet/>
      <dgm:spPr/>
      <dgm:t>
        <a:bodyPr/>
        <a:lstStyle/>
        <a:p>
          <a:endParaRPr lang="en-US"/>
        </a:p>
      </dgm:t>
    </dgm:pt>
    <dgm:pt modelId="{A8D6C3A4-574A-4126-A769-A8B95157C760}">
      <dgm:prSet/>
      <dgm:spPr/>
      <dgm:t>
        <a:bodyPr/>
        <a:lstStyle/>
        <a:p>
          <a:pPr>
            <a:defRPr cap="all"/>
          </a:pPr>
          <a:r>
            <a:rPr lang="nl-NL"/>
            <a:t>Welke verschillende risico’s zijn er?</a:t>
          </a:r>
          <a:endParaRPr lang="en-US"/>
        </a:p>
      </dgm:t>
    </dgm:pt>
    <dgm:pt modelId="{0DB9D044-C36C-453E-AC73-F41AE92AE944}" type="parTrans" cxnId="{AF2A09D5-9236-4CB0-ABB4-619CA5B510C6}">
      <dgm:prSet/>
      <dgm:spPr/>
      <dgm:t>
        <a:bodyPr/>
        <a:lstStyle/>
        <a:p>
          <a:endParaRPr lang="en-US"/>
        </a:p>
      </dgm:t>
    </dgm:pt>
    <dgm:pt modelId="{078D7250-CB96-4A3C-9152-A5AD11A80C90}" type="sibTrans" cxnId="{AF2A09D5-9236-4CB0-ABB4-619CA5B510C6}">
      <dgm:prSet/>
      <dgm:spPr/>
      <dgm:t>
        <a:bodyPr/>
        <a:lstStyle/>
        <a:p>
          <a:endParaRPr lang="en-US"/>
        </a:p>
      </dgm:t>
    </dgm:pt>
    <dgm:pt modelId="{24DE1F90-E401-4C4D-81B5-42A76D4A7332}">
      <dgm:prSet/>
      <dgm:spPr/>
      <dgm:t>
        <a:bodyPr/>
        <a:lstStyle/>
        <a:p>
          <a:pPr>
            <a:defRPr cap="all"/>
          </a:pPr>
          <a:r>
            <a:rPr lang="nl-NL"/>
            <a:t>Wie houdt er toezicht?</a:t>
          </a:r>
          <a:endParaRPr lang="en-US"/>
        </a:p>
      </dgm:t>
    </dgm:pt>
    <dgm:pt modelId="{AAAB78D2-D410-4B4C-95DB-2D171163B415}" type="parTrans" cxnId="{10E0B891-BD41-41C4-BF8A-6B2DEE450B9F}">
      <dgm:prSet/>
      <dgm:spPr/>
      <dgm:t>
        <a:bodyPr/>
        <a:lstStyle/>
        <a:p>
          <a:endParaRPr lang="en-US"/>
        </a:p>
      </dgm:t>
    </dgm:pt>
    <dgm:pt modelId="{544D0F90-E5D9-474C-B1EA-2428CFB3FE38}" type="sibTrans" cxnId="{10E0B891-BD41-41C4-BF8A-6B2DEE450B9F}">
      <dgm:prSet/>
      <dgm:spPr/>
      <dgm:t>
        <a:bodyPr/>
        <a:lstStyle/>
        <a:p>
          <a:endParaRPr lang="en-US"/>
        </a:p>
      </dgm:t>
    </dgm:pt>
    <dgm:pt modelId="{C1850E52-EA0C-437B-AAF7-3A763F2D95E9}" type="pres">
      <dgm:prSet presAssocID="{D013ADB7-6D38-4E30-AD7A-D6356E300BF1}" presName="root" presStyleCnt="0">
        <dgm:presLayoutVars>
          <dgm:dir/>
          <dgm:resizeHandles val="exact"/>
        </dgm:presLayoutVars>
      </dgm:prSet>
      <dgm:spPr/>
    </dgm:pt>
    <dgm:pt modelId="{A6ABA2AB-4495-44AC-A599-54351286D178}" type="pres">
      <dgm:prSet presAssocID="{F230E929-8BDC-4B8F-BAB6-F0D4DFC1707C}" presName="compNode" presStyleCnt="0"/>
      <dgm:spPr/>
    </dgm:pt>
    <dgm:pt modelId="{ECE3E981-0C78-414A-B860-8BF839609D1E}" type="pres">
      <dgm:prSet presAssocID="{F230E929-8BDC-4B8F-BAB6-F0D4DFC1707C}" presName="iconBgRect" presStyleLbl="bgShp" presStyleIdx="0" presStyleCnt="3"/>
      <dgm:spPr>
        <a:prstGeom prst="round2DiagRect">
          <a:avLst>
            <a:gd name="adj1" fmla="val 29727"/>
            <a:gd name="adj2" fmla="val 0"/>
          </a:avLst>
        </a:prstGeom>
      </dgm:spPr>
    </dgm:pt>
    <dgm:pt modelId="{A1519D8C-A2ED-49C9-B55D-49D0312F234C}" type="pres">
      <dgm:prSet presAssocID="{F230E929-8BDC-4B8F-BAB6-F0D4DFC1707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stairs"/>
        </a:ext>
      </dgm:extLst>
    </dgm:pt>
    <dgm:pt modelId="{FEFA744F-A0DC-4D37-8901-00FA027FC1F2}" type="pres">
      <dgm:prSet presAssocID="{F230E929-8BDC-4B8F-BAB6-F0D4DFC1707C}" presName="spaceRect" presStyleCnt="0"/>
      <dgm:spPr/>
    </dgm:pt>
    <dgm:pt modelId="{ED6B6DB4-626D-43DB-BCC7-E2CCAAAA3E43}" type="pres">
      <dgm:prSet presAssocID="{F230E929-8BDC-4B8F-BAB6-F0D4DFC1707C}" presName="textRect" presStyleLbl="revTx" presStyleIdx="0" presStyleCnt="3">
        <dgm:presLayoutVars>
          <dgm:chMax val="1"/>
          <dgm:chPref val="1"/>
        </dgm:presLayoutVars>
      </dgm:prSet>
      <dgm:spPr/>
    </dgm:pt>
    <dgm:pt modelId="{54AC2BEB-D51C-44EC-8EDA-34CA20149E41}" type="pres">
      <dgm:prSet presAssocID="{1C087581-A414-4AA7-A480-5A44BFE55E67}" presName="sibTrans" presStyleCnt="0"/>
      <dgm:spPr/>
    </dgm:pt>
    <dgm:pt modelId="{8774540D-DCFA-4998-8894-B60CED49B09B}" type="pres">
      <dgm:prSet presAssocID="{A8D6C3A4-574A-4126-A769-A8B95157C760}" presName="compNode" presStyleCnt="0"/>
      <dgm:spPr/>
    </dgm:pt>
    <dgm:pt modelId="{3E1A7960-E5DE-4D79-B5DA-05BD0E4EAA99}" type="pres">
      <dgm:prSet presAssocID="{A8D6C3A4-574A-4126-A769-A8B95157C760}" presName="iconBgRect" presStyleLbl="bgShp" presStyleIdx="1" presStyleCnt="3"/>
      <dgm:spPr>
        <a:prstGeom prst="round2DiagRect">
          <a:avLst>
            <a:gd name="adj1" fmla="val 29727"/>
            <a:gd name="adj2" fmla="val 0"/>
          </a:avLst>
        </a:prstGeom>
      </dgm:spPr>
    </dgm:pt>
    <dgm:pt modelId="{8AD643C2-3F6D-46E9-8D83-E635CA818F3E}" type="pres">
      <dgm:prSet presAssocID="{A8D6C3A4-574A-4126-A769-A8B95157C76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nger"/>
        </a:ext>
      </dgm:extLst>
    </dgm:pt>
    <dgm:pt modelId="{99DBDAA1-3F23-4669-B986-DEB1F5E34C5E}" type="pres">
      <dgm:prSet presAssocID="{A8D6C3A4-574A-4126-A769-A8B95157C760}" presName="spaceRect" presStyleCnt="0"/>
      <dgm:spPr/>
    </dgm:pt>
    <dgm:pt modelId="{0C715314-8442-47B4-988C-304D9884CBA7}" type="pres">
      <dgm:prSet presAssocID="{A8D6C3A4-574A-4126-A769-A8B95157C760}" presName="textRect" presStyleLbl="revTx" presStyleIdx="1" presStyleCnt="3">
        <dgm:presLayoutVars>
          <dgm:chMax val="1"/>
          <dgm:chPref val="1"/>
        </dgm:presLayoutVars>
      </dgm:prSet>
      <dgm:spPr/>
    </dgm:pt>
    <dgm:pt modelId="{E66A8C78-5F34-49EE-99BE-1A4DD01E771C}" type="pres">
      <dgm:prSet presAssocID="{078D7250-CB96-4A3C-9152-A5AD11A80C90}" presName="sibTrans" presStyleCnt="0"/>
      <dgm:spPr/>
    </dgm:pt>
    <dgm:pt modelId="{0738A0E7-6D9B-4599-AD3A-665E82047853}" type="pres">
      <dgm:prSet presAssocID="{24DE1F90-E401-4C4D-81B5-42A76D4A7332}" presName="compNode" presStyleCnt="0"/>
      <dgm:spPr/>
    </dgm:pt>
    <dgm:pt modelId="{7478E2C4-EF58-4152-BA97-098EA918E0B5}" type="pres">
      <dgm:prSet presAssocID="{24DE1F90-E401-4C4D-81B5-42A76D4A7332}" presName="iconBgRect" presStyleLbl="bgShp" presStyleIdx="2" presStyleCnt="3"/>
      <dgm:spPr>
        <a:prstGeom prst="round2DiagRect">
          <a:avLst>
            <a:gd name="adj1" fmla="val 29727"/>
            <a:gd name="adj2" fmla="val 0"/>
          </a:avLst>
        </a:prstGeom>
      </dgm:spPr>
    </dgm:pt>
    <dgm:pt modelId="{F7D7C752-4B44-4A61-8FA5-04A1062B9446}" type="pres">
      <dgm:prSet presAssocID="{24DE1F90-E401-4C4D-81B5-42A76D4A733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ecurity Camera"/>
        </a:ext>
      </dgm:extLst>
    </dgm:pt>
    <dgm:pt modelId="{28E7E1DF-5C19-4DB2-935C-5DE5A65CD2FE}" type="pres">
      <dgm:prSet presAssocID="{24DE1F90-E401-4C4D-81B5-42A76D4A7332}" presName="spaceRect" presStyleCnt="0"/>
      <dgm:spPr/>
    </dgm:pt>
    <dgm:pt modelId="{DB5FBC1A-B7AA-4788-8481-6FB76F989784}" type="pres">
      <dgm:prSet presAssocID="{24DE1F90-E401-4C4D-81B5-42A76D4A7332}" presName="textRect" presStyleLbl="revTx" presStyleIdx="2" presStyleCnt="3">
        <dgm:presLayoutVars>
          <dgm:chMax val="1"/>
          <dgm:chPref val="1"/>
        </dgm:presLayoutVars>
      </dgm:prSet>
      <dgm:spPr/>
    </dgm:pt>
  </dgm:ptLst>
  <dgm:cxnLst>
    <dgm:cxn modelId="{2ED2153A-4592-4621-8FDB-11314BAF988E}" type="presOf" srcId="{D013ADB7-6D38-4E30-AD7A-D6356E300BF1}" destId="{C1850E52-EA0C-437B-AAF7-3A763F2D95E9}" srcOrd="0" destOrd="0" presId="urn:microsoft.com/office/officeart/2018/5/layout/IconLeafLabelList"/>
    <dgm:cxn modelId="{7FE1DD3B-9861-4482-83E1-B0169AA0791C}" type="presOf" srcId="{24DE1F90-E401-4C4D-81B5-42A76D4A7332}" destId="{DB5FBC1A-B7AA-4788-8481-6FB76F989784}" srcOrd="0" destOrd="0" presId="urn:microsoft.com/office/officeart/2018/5/layout/IconLeafLabelList"/>
    <dgm:cxn modelId="{3EFD6163-E9DA-44AA-A148-62D4B536D005}" srcId="{D013ADB7-6D38-4E30-AD7A-D6356E300BF1}" destId="{F230E929-8BDC-4B8F-BAB6-F0D4DFC1707C}" srcOrd="0" destOrd="0" parTransId="{CDE3C8E9-635E-4007-BB27-F26935DAB4D6}" sibTransId="{1C087581-A414-4AA7-A480-5A44BFE55E67}"/>
    <dgm:cxn modelId="{DD5CC26F-F416-4138-BE7B-29E0013AB405}" type="presOf" srcId="{A8D6C3A4-574A-4126-A769-A8B95157C760}" destId="{0C715314-8442-47B4-988C-304D9884CBA7}" srcOrd="0" destOrd="0" presId="urn:microsoft.com/office/officeart/2018/5/layout/IconLeafLabelList"/>
    <dgm:cxn modelId="{10E0B891-BD41-41C4-BF8A-6B2DEE450B9F}" srcId="{D013ADB7-6D38-4E30-AD7A-D6356E300BF1}" destId="{24DE1F90-E401-4C4D-81B5-42A76D4A7332}" srcOrd="2" destOrd="0" parTransId="{AAAB78D2-D410-4B4C-95DB-2D171163B415}" sibTransId="{544D0F90-E5D9-474C-B1EA-2428CFB3FE38}"/>
    <dgm:cxn modelId="{AF2A09D5-9236-4CB0-ABB4-619CA5B510C6}" srcId="{D013ADB7-6D38-4E30-AD7A-D6356E300BF1}" destId="{A8D6C3A4-574A-4126-A769-A8B95157C760}" srcOrd="1" destOrd="0" parTransId="{0DB9D044-C36C-453E-AC73-F41AE92AE944}" sibTransId="{078D7250-CB96-4A3C-9152-A5AD11A80C90}"/>
    <dgm:cxn modelId="{295DB3DA-2954-46E0-8EB6-18A5BBC97FD1}" type="presOf" srcId="{F230E929-8BDC-4B8F-BAB6-F0D4DFC1707C}" destId="{ED6B6DB4-626D-43DB-BCC7-E2CCAAAA3E43}" srcOrd="0" destOrd="0" presId="urn:microsoft.com/office/officeart/2018/5/layout/IconLeafLabelList"/>
    <dgm:cxn modelId="{DBF79D8D-DAFB-475D-8AA8-73FD5A779E26}" type="presParOf" srcId="{C1850E52-EA0C-437B-AAF7-3A763F2D95E9}" destId="{A6ABA2AB-4495-44AC-A599-54351286D178}" srcOrd="0" destOrd="0" presId="urn:microsoft.com/office/officeart/2018/5/layout/IconLeafLabelList"/>
    <dgm:cxn modelId="{1421CBA1-3957-41CC-9DAA-B55DB2C31AD0}" type="presParOf" srcId="{A6ABA2AB-4495-44AC-A599-54351286D178}" destId="{ECE3E981-0C78-414A-B860-8BF839609D1E}" srcOrd="0" destOrd="0" presId="urn:microsoft.com/office/officeart/2018/5/layout/IconLeafLabelList"/>
    <dgm:cxn modelId="{A7FCAB23-A90B-4D86-A0C4-FE87BB32AFD9}" type="presParOf" srcId="{A6ABA2AB-4495-44AC-A599-54351286D178}" destId="{A1519D8C-A2ED-49C9-B55D-49D0312F234C}" srcOrd="1" destOrd="0" presId="urn:microsoft.com/office/officeart/2018/5/layout/IconLeafLabelList"/>
    <dgm:cxn modelId="{936E0023-CBC9-40E5-8AB3-28DAB2DA709F}" type="presParOf" srcId="{A6ABA2AB-4495-44AC-A599-54351286D178}" destId="{FEFA744F-A0DC-4D37-8901-00FA027FC1F2}" srcOrd="2" destOrd="0" presId="urn:microsoft.com/office/officeart/2018/5/layout/IconLeafLabelList"/>
    <dgm:cxn modelId="{44339119-FC67-43B9-975F-2D0A2195529E}" type="presParOf" srcId="{A6ABA2AB-4495-44AC-A599-54351286D178}" destId="{ED6B6DB4-626D-43DB-BCC7-E2CCAAAA3E43}" srcOrd="3" destOrd="0" presId="urn:microsoft.com/office/officeart/2018/5/layout/IconLeafLabelList"/>
    <dgm:cxn modelId="{5D030E76-8960-4584-B5F5-3308E7625347}" type="presParOf" srcId="{C1850E52-EA0C-437B-AAF7-3A763F2D95E9}" destId="{54AC2BEB-D51C-44EC-8EDA-34CA20149E41}" srcOrd="1" destOrd="0" presId="urn:microsoft.com/office/officeart/2018/5/layout/IconLeafLabelList"/>
    <dgm:cxn modelId="{D2944ABA-AA94-4D74-82F4-484E11456A40}" type="presParOf" srcId="{C1850E52-EA0C-437B-AAF7-3A763F2D95E9}" destId="{8774540D-DCFA-4998-8894-B60CED49B09B}" srcOrd="2" destOrd="0" presId="urn:microsoft.com/office/officeart/2018/5/layout/IconLeafLabelList"/>
    <dgm:cxn modelId="{4A45D5F1-975F-4923-B00B-81BFD0C1B037}" type="presParOf" srcId="{8774540D-DCFA-4998-8894-B60CED49B09B}" destId="{3E1A7960-E5DE-4D79-B5DA-05BD0E4EAA99}" srcOrd="0" destOrd="0" presId="urn:microsoft.com/office/officeart/2018/5/layout/IconLeafLabelList"/>
    <dgm:cxn modelId="{B82B439F-F456-4701-9ECD-82AF7C4B0EAC}" type="presParOf" srcId="{8774540D-DCFA-4998-8894-B60CED49B09B}" destId="{8AD643C2-3F6D-46E9-8D83-E635CA818F3E}" srcOrd="1" destOrd="0" presId="urn:microsoft.com/office/officeart/2018/5/layout/IconLeafLabelList"/>
    <dgm:cxn modelId="{1B4E7049-F320-4100-B670-FB9ED84DA9DB}" type="presParOf" srcId="{8774540D-DCFA-4998-8894-B60CED49B09B}" destId="{99DBDAA1-3F23-4669-B986-DEB1F5E34C5E}" srcOrd="2" destOrd="0" presId="urn:microsoft.com/office/officeart/2018/5/layout/IconLeafLabelList"/>
    <dgm:cxn modelId="{85AF0524-0FA1-43EB-A0E5-BF22F798E487}" type="presParOf" srcId="{8774540D-DCFA-4998-8894-B60CED49B09B}" destId="{0C715314-8442-47B4-988C-304D9884CBA7}" srcOrd="3" destOrd="0" presId="urn:microsoft.com/office/officeart/2018/5/layout/IconLeafLabelList"/>
    <dgm:cxn modelId="{7E6664BE-A33E-4666-B4A9-2A92708E2954}" type="presParOf" srcId="{C1850E52-EA0C-437B-AAF7-3A763F2D95E9}" destId="{E66A8C78-5F34-49EE-99BE-1A4DD01E771C}" srcOrd="3" destOrd="0" presId="urn:microsoft.com/office/officeart/2018/5/layout/IconLeafLabelList"/>
    <dgm:cxn modelId="{DEAF5D58-38B0-4C2B-8AE7-1C3C23C85431}" type="presParOf" srcId="{C1850E52-EA0C-437B-AAF7-3A763F2D95E9}" destId="{0738A0E7-6D9B-4599-AD3A-665E82047853}" srcOrd="4" destOrd="0" presId="urn:microsoft.com/office/officeart/2018/5/layout/IconLeafLabelList"/>
    <dgm:cxn modelId="{3CFA90A7-8B58-4E9A-A1B9-28A3E04D46BD}" type="presParOf" srcId="{0738A0E7-6D9B-4599-AD3A-665E82047853}" destId="{7478E2C4-EF58-4152-BA97-098EA918E0B5}" srcOrd="0" destOrd="0" presId="urn:microsoft.com/office/officeart/2018/5/layout/IconLeafLabelList"/>
    <dgm:cxn modelId="{03A64E1F-9DD1-432C-B5E5-23B28D3EEF4E}" type="presParOf" srcId="{0738A0E7-6D9B-4599-AD3A-665E82047853}" destId="{F7D7C752-4B44-4A61-8FA5-04A1062B9446}" srcOrd="1" destOrd="0" presId="urn:microsoft.com/office/officeart/2018/5/layout/IconLeafLabelList"/>
    <dgm:cxn modelId="{DAE4019A-460F-43E0-B91B-2A9EE29A01CC}" type="presParOf" srcId="{0738A0E7-6D9B-4599-AD3A-665E82047853}" destId="{28E7E1DF-5C19-4DB2-935C-5DE5A65CD2FE}" srcOrd="2" destOrd="0" presId="urn:microsoft.com/office/officeart/2018/5/layout/IconLeafLabelList"/>
    <dgm:cxn modelId="{D9D9C38B-78DF-48EE-A1F3-B4F2B7DA7642}" type="presParOf" srcId="{0738A0E7-6D9B-4599-AD3A-665E82047853}" destId="{DB5FBC1A-B7AA-4788-8481-6FB76F989784}"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2E28A5-23E8-4EB1-B5D0-508DD4FDED8E}"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4C968122-B276-498B-A4E8-113546DD3F1C}">
      <dgm:prSet/>
      <dgm:spPr/>
      <dgm:t>
        <a:bodyPr/>
        <a:lstStyle/>
        <a:p>
          <a:r>
            <a:rPr lang="nl-NL"/>
            <a:t>Ingrediënten </a:t>
          </a:r>
          <a:endParaRPr lang="en-US"/>
        </a:p>
      </dgm:t>
    </dgm:pt>
    <dgm:pt modelId="{31373C50-7813-47EB-B8AA-3E4C0BA42AAC}" type="parTrans" cxnId="{D7F3500B-6219-472E-BE2D-401D9D88E001}">
      <dgm:prSet/>
      <dgm:spPr/>
      <dgm:t>
        <a:bodyPr/>
        <a:lstStyle/>
        <a:p>
          <a:endParaRPr lang="en-US"/>
        </a:p>
      </dgm:t>
    </dgm:pt>
    <dgm:pt modelId="{D81D941F-C508-4F32-8688-330946282EA8}" type="sibTrans" cxnId="{D7F3500B-6219-472E-BE2D-401D9D88E001}">
      <dgm:prSet/>
      <dgm:spPr/>
      <dgm:t>
        <a:bodyPr/>
        <a:lstStyle/>
        <a:p>
          <a:endParaRPr lang="en-US"/>
        </a:p>
      </dgm:t>
    </dgm:pt>
    <dgm:pt modelId="{FA3E36CE-A91B-44CD-B780-7941CF69CDBE}">
      <dgm:prSet/>
      <dgm:spPr/>
      <dgm:t>
        <a:bodyPr/>
        <a:lstStyle/>
        <a:p>
          <a:r>
            <a:rPr lang="nl-NL"/>
            <a:t>De grondstoffen die in het levensmiddel zitten.</a:t>
          </a:r>
          <a:endParaRPr lang="en-US"/>
        </a:p>
      </dgm:t>
    </dgm:pt>
    <dgm:pt modelId="{FF9040D6-03E1-49DF-A9DB-6ABDB68CBA36}" type="parTrans" cxnId="{0ED9F434-D41E-4505-8466-170673C5CEE7}">
      <dgm:prSet/>
      <dgm:spPr/>
      <dgm:t>
        <a:bodyPr/>
        <a:lstStyle/>
        <a:p>
          <a:endParaRPr lang="en-US"/>
        </a:p>
      </dgm:t>
    </dgm:pt>
    <dgm:pt modelId="{9B9C8C9A-7393-4A09-B810-58C45E1B9EA4}" type="sibTrans" cxnId="{0ED9F434-D41E-4505-8466-170673C5CEE7}">
      <dgm:prSet/>
      <dgm:spPr/>
      <dgm:t>
        <a:bodyPr/>
        <a:lstStyle/>
        <a:p>
          <a:endParaRPr lang="en-US"/>
        </a:p>
      </dgm:t>
    </dgm:pt>
    <dgm:pt modelId="{1ED679CF-D5BF-46EE-82CD-40BE049CB09A}">
      <dgm:prSet/>
      <dgm:spPr/>
      <dgm:t>
        <a:bodyPr/>
        <a:lstStyle/>
        <a:p>
          <a:r>
            <a:rPr lang="nl-NL"/>
            <a:t>De ingrediënten staan op volgorde van hoeveelheid:  </a:t>
          </a:r>
          <a:endParaRPr lang="en-US"/>
        </a:p>
      </dgm:t>
    </dgm:pt>
    <dgm:pt modelId="{A4C5FFDF-1267-4B56-AC5D-553D487F8974}" type="parTrans" cxnId="{A08FB6F6-25AB-4E28-B465-E3B6C72ACA7F}">
      <dgm:prSet/>
      <dgm:spPr/>
      <dgm:t>
        <a:bodyPr/>
        <a:lstStyle/>
        <a:p>
          <a:endParaRPr lang="en-US"/>
        </a:p>
      </dgm:t>
    </dgm:pt>
    <dgm:pt modelId="{0C0897DB-F872-47BA-B56C-23E0F7EDD917}" type="sibTrans" cxnId="{A08FB6F6-25AB-4E28-B465-E3B6C72ACA7F}">
      <dgm:prSet/>
      <dgm:spPr/>
      <dgm:t>
        <a:bodyPr/>
        <a:lstStyle/>
        <a:p>
          <a:endParaRPr lang="en-US"/>
        </a:p>
      </dgm:t>
    </dgm:pt>
    <dgm:pt modelId="{72B0CBB5-BAF9-4E18-BB00-D7D737358774}">
      <dgm:prSet/>
      <dgm:spPr/>
      <dgm:t>
        <a:bodyPr/>
        <a:lstStyle/>
        <a:p>
          <a:r>
            <a:rPr lang="nl-NL"/>
            <a:t>Het ingrediënt dat het meest in het product zit, staat eerst. </a:t>
          </a:r>
          <a:endParaRPr lang="en-US"/>
        </a:p>
      </dgm:t>
    </dgm:pt>
    <dgm:pt modelId="{700EEB8B-8038-4C89-B85C-9455BE779303}" type="parTrans" cxnId="{5A1C16C2-9DD9-435A-9F99-3E1F2719A994}">
      <dgm:prSet/>
      <dgm:spPr/>
      <dgm:t>
        <a:bodyPr/>
        <a:lstStyle/>
        <a:p>
          <a:endParaRPr lang="en-US"/>
        </a:p>
      </dgm:t>
    </dgm:pt>
    <dgm:pt modelId="{7D3DCB68-15C4-480E-922F-664472AB6DB1}" type="sibTrans" cxnId="{5A1C16C2-9DD9-435A-9F99-3E1F2719A994}">
      <dgm:prSet/>
      <dgm:spPr/>
      <dgm:t>
        <a:bodyPr/>
        <a:lstStyle/>
        <a:p>
          <a:endParaRPr lang="en-US"/>
        </a:p>
      </dgm:t>
    </dgm:pt>
    <dgm:pt modelId="{38419C58-3C73-4D01-A02C-F698BDAF2642}">
      <dgm:prSet/>
      <dgm:spPr/>
      <dgm:t>
        <a:bodyPr/>
        <a:lstStyle/>
        <a:p>
          <a:r>
            <a:rPr lang="nl-NL"/>
            <a:t>Het product dat er het minst inzit staat achteraan. </a:t>
          </a:r>
          <a:endParaRPr lang="en-US"/>
        </a:p>
      </dgm:t>
    </dgm:pt>
    <dgm:pt modelId="{A38B7D26-4EFC-46CE-A8AF-AFFCACF2C6D2}" type="parTrans" cxnId="{DE87528B-4BFE-421B-BCFE-A91306B66E5C}">
      <dgm:prSet/>
      <dgm:spPr/>
      <dgm:t>
        <a:bodyPr/>
        <a:lstStyle/>
        <a:p>
          <a:endParaRPr lang="en-US"/>
        </a:p>
      </dgm:t>
    </dgm:pt>
    <dgm:pt modelId="{7A538089-15BF-4A2B-90E1-76E93FD8B4DB}" type="sibTrans" cxnId="{DE87528B-4BFE-421B-BCFE-A91306B66E5C}">
      <dgm:prSet/>
      <dgm:spPr/>
      <dgm:t>
        <a:bodyPr/>
        <a:lstStyle/>
        <a:p>
          <a:endParaRPr lang="en-US"/>
        </a:p>
      </dgm:t>
    </dgm:pt>
    <dgm:pt modelId="{8DF0A134-452D-1C43-917A-FCEF57DB5B49}" type="pres">
      <dgm:prSet presAssocID="{7E2E28A5-23E8-4EB1-B5D0-508DD4FDED8E}" presName="linear" presStyleCnt="0">
        <dgm:presLayoutVars>
          <dgm:dir/>
          <dgm:animLvl val="lvl"/>
          <dgm:resizeHandles val="exact"/>
        </dgm:presLayoutVars>
      </dgm:prSet>
      <dgm:spPr/>
    </dgm:pt>
    <dgm:pt modelId="{D8943376-5CB7-FA49-94AD-A57E7243465B}" type="pres">
      <dgm:prSet presAssocID="{4C968122-B276-498B-A4E8-113546DD3F1C}" presName="parentLin" presStyleCnt="0"/>
      <dgm:spPr/>
    </dgm:pt>
    <dgm:pt modelId="{F850768F-8C36-F24B-AC16-914398D88389}" type="pres">
      <dgm:prSet presAssocID="{4C968122-B276-498B-A4E8-113546DD3F1C}" presName="parentLeftMargin" presStyleLbl="node1" presStyleIdx="0" presStyleCnt="1"/>
      <dgm:spPr/>
    </dgm:pt>
    <dgm:pt modelId="{709DCC2D-4FA9-524A-8F6C-A474358F7052}" type="pres">
      <dgm:prSet presAssocID="{4C968122-B276-498B-A4E8-113546DD3F1C}" presName="parentText" presStyleLbl="node1" presStyleIdx="0" presStyleCnt="1">
        <dgm:presLayoutVars>
          <dgm:chMax val="0"/>
          <dgm:bulletEnabled val="1"/>
        </dgm:presLayoutVars>
      </dgm:prSet>
      <dgm:spPr/>
    </dgm:pt>
    <dgm:pt modelId="{D0CA40CA-ED4D-9C47-80F5-CDCEBC3D382C}" type="pres">
      <dgm:prSet presAssocID="{4C968122-B276-498B-A4E8-113546DD3F1C}" presName="negativeSpace" presStyleCnt="0"/>
      <dgm:spPr/>
    </dgm:pt>
    <dgm:pt modelId="{1374876B-231B-AC40-95E4-5622B9BEDBEF}" type="pres">
      <dgm:prSet presAssocID="{4C968122-B276-498B-A4E8-113546DD3F1C}" presName="childText" presStyleLbl="conFgAcc1" presStyleIdx="0" presStyleCnt="1">
        <dgm:presLayoutVars>
          <dgm:bulletEnabled val="1"/>
        </dgm:presLayoutVars>
      </dgm:prSet>
      <dgm:spPr/>
    </dgm:pt>
  </dgm:ptLst>
  <dgm:cxnLst>
    <dgm:cxn modelId="{28552904-333C-9445-8BD9-AD0C64DBA94F}" type="presOf" srcId="{7E2E28A5-23E8-4EB1-B5D0-508DD4FDED8E}" destId="{8DF0A134-452D-1C43-917A-FCEF57DB5B49}" srcOrd="0" destOrd="0" presId="urn:microsoft.com/office/officeart/2005/8/layout/list1"/>
    <dgm:cxn modelId="{10750809-AA33-1846-B7BF-DF1A75D209AA}" type="presOf" srcId="{FA3E36CE-A91B-44CD-B780-7941CF69CDBE}" destId="{1374876B-231B-AC40-95E4-5622B9BEDBEF}" srcOrd="0" destOrd="0" presId="urn:microsoft.com/office/officeart/2005/8/layout/list1"/>
    <dgm:cxn modelId="{D7F3500B-6219-472E-BE2D-401D9D88E001}" srcId="{7E2E28A5-23E8-4EB1-B5D0-508DD4FDED8E}" destId="{4C968122-B276-498B-A4E8-113546DD3F1C}" srcOrd="0" destOrd="0" parTransId="{31373C50-7813-47EB-B8AA-3E4C0BA42AAC}" sibTransId="{D81D941F-C508-4F32-8688-330946282EA8}"/>
    <dgm:cxn modelId="{70567B2C-90BF-9647-8811-8BB6E26D8200}" type="presOf" srcId="{4C968122-B276-498B-A4E8-113546DD3F1C}" destId="{709DCC2D-4FA9-524A-8F6C-A474358F7052}" srcOrd="1" destOrd="0" presId="urn:microsoft.com/office/officeart/2005/8/layout/list1"/>
    <dgm:cxn modelId="{0ED9F434-D41E-4505-8466-170673C5CEE7}" srcId="{4C968122-B276-498B-A4E8-113546DD3F1C}" destId="{FA3E36CE-A91B-44CD-B780-7941CF69CDBE}" srcOrd="0" destOrd="0" parTransId="{FF9040D6-03E1-49DF-A9DB-6ABDB68CBA36}" sibTransId="{9B9C8C9A-7393-4A09-B810-58C45E1B9EA4}"/>
    <dgm:cxn modelId="{A6071963-D9F4-C94E-A353-A6B74AEE6F6A}" type="presOf" srcId="{38419C58-3C73-4D01-A02C-F698BDAF2642}" destId="{1374876B-231B-AC40-95E4-5622B9BEDBEF}" srcOrd="0" destOrd="3" presId="urn:microsoft.com/office/officeart/2005/8/layout/list1"/>
    <dgm:cxn modelId="{DE87528B-4BFE-421B-BCFE-A91306B66E5C}" srcId="{1ED679CF-D5BF-46EE-82CD-40BE049CB09A}" destId="{38419C58-3C73-4D01-A02C-F698BDAF2642}" srcOrd="1" destOrd="0" parTransId="{A38B7D26-4EFC-46CE-A8AF-AFFCACF2C6D2}" sibTransId="{7A538089-15BF-4A2B-90E1-76E93FD8B4DB}"/>
    <dgm:cxn modelId="{AA5E138E-AB1C-474C-BABA-31E30F68602F}" type="presOf" srcId="{4C968122-B276-498B-A4E8-113546DD3F1C}" destId="{F850768F-8C36-F24B-AC16-914398D88389}" srcOrd="0" destOrd="0" presId="urn:microsoft.com/office/officeart/2005/8/layout/list1"/>
    <dgm:cxn modelId="{458541A2-6FC0-5A4A-99D0-A41DC685054C}" type="presOf" srcId="{1ED679CF-D5BF-46EE-82CD-40BE049CB09A}" destId="{1374876B-231B-AC40-95E4-5622B9BEDBEF}" srcOrd="0" destOrd="1" presId="urn:microsoft.com/office/officeart/2005/8/layout/list1"/>
    <dgm:cxn modelId="{5A1C16C2-9DD9-435A-9F99-3E1F2719A994}" srcId="{1ED679CF-D5BF-46EE-82CD-40BE049CB09A}" destId="{72B0CBB5-BAF9-4E18-BB00-D7D737358774}" srcOrd="0" destOrd="0" parTransId="{700EEB8B-8038-4C89-B85C-9455BE779303}" sibTransId="{7D3DCB68-15C4-480E-922F-664472AB6DB1}"/>
    <dgm:cxn modelId="{CAB4F1F3-23F9-714C-9D59-00DD35D9196A}" type="presOf" srcId="{72B0CBB5-BAF9-4E18-BB00-D7D737358774}" destId="{1374876B-231B-AC40-95E4-5622B9BEDBEF}" srcOrd="0" destOrd="2" presId="urn:microsoft.com/office/officeart/2005/8/layout/list1"/>
    <dgm:cxn modelId="{A08FB6F6-25AB-4E28-B465-E3B6C72ACA7F}" srcId="{4C968122-B276-498B-A4E8-113546DD3F1C}" destId="{1ED679CF-D5BF-46EE-82CD-40BE049CB09A}" srcOrd="1" destOrd="0" parTransId="{A4C5FFDF-1267-4B56-AC5D-553D487F8974}" sibTransId="{0C0897DB-F872-47BA-B56C-23E0F7EDD917}"/>
    <dgm:cxn modelId="{4249DFEF-1F74-C945-BACE-181DF1E12E6B}" type="presParOf" srcId="{8DF0A134-452D-1C43-917A-FCEF57DB5B49}" destId="{D8943376-5CB7-FA49-94AD-A57E7243465B}" srcOrd="0" destOrd="0" presId="urn:microsoft.com/office/officeart/2005/8/layout/list1"/>
    <dgm:cxn modelId="{35EF5E67-2F8E-604B-8757-6C951F47E890}" type="presParOf" srcId="{D8943376-5CB7-FA49-94AD-A57E7243465B}" destId="{F850768F-8C36-F24B-AC16-914398D88389}" srcOrd="0" destOrd="0" presId="urn:microsoft.com/office/officeart/2005/8/layout/list1"/>
    <dgm:cxn modelId="{3CCF1D66-35D1-F449-B3C8-5463B45C0409}" type="presParOf" srcId="{D8943376-5CB7-FA49-94AD-A57E7243465B}" destId="{709DCC2D-4FA9-524A-8F6C-A474358F7052}" srcOrd="1" destOrd="0" presId="urn:microsoft.com/office/officeart/2005/8/layout/list1"/>
    <dgm:cxn modelId="{48670B0F-9742-7E4A-9A4D-F5D920F0084F}" type="presParOf" srcId="{8DF0A134-452D-1C43-917A-FCEF57DB5B49}" destId="{D0CA40CA-ED4D-9C47-80F5-CDCEBC3D382C}" srcOrd="1" destOrd="0" presId="urn:microsoft.com/office/officeart/2005/8/layout/list1"/>
    <dgm:cxn modelId="{8BAFAAB5-9982-D04D-BCE0-97707F51B3F9}" type="presParOf" srcId="{8DF0A134-452D-1C43-917A-FCEF57DB5B49}" destId="{1374876B-231B-AC40-95E4-5622B9BEDBE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71E6E-6D7F-7D42-9B83-4A250D942083}">
      <dsp:nvSpPr>
        <dsp:cNvPr id="0" name=""/>
        <dsp:cNvSpPr/>
      </dsp:nvSpPr>
      <dsp:spPr>
        <a:xfrm>
          <a:off x="596" y="616993"/>
          <a:ext cx="2325719" cy="13954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Weet je wat het verschil is tussen voeding en vulling gerelateerd aan de schijf van vijf</a:t>
          </a:r>
          <a:endParaRPr lang="en-US" sz="1800" kern="1200" dirty="0"/>
        </a:p>
      </dsp:txBody>
      <dsp:txXfrm>
        <a:off x="596" y="616993"/>
        <a:ext cx="2325719" cy="1395431"/>
      </dsp:txXfrm>
    </dsp:sp>
    <dsp:sp modelId="{9394B150-8CE2-3145-9C2D-F29183994B4B}">
      <dsp:nvSpPr>
        <dsp:cNvPr id="0" name=""/>
        <dsp:cNvSpPr/>
      </dsp:nvSpPr>
      <dsp:spPr>
        <a:xfrm>
          <a:off x="2558887" y="616993"/>
          <a:ext cx="2325719" cy="1395431"/>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Basiskennis over de energiebalans en bepalen energiebehoefte</a:t>
          </a:r>
          <a:endParaRPr lang="en-US" sz="1800" kern="1200" dirty="0"/>
        </a:p>
      </dsp:txBody>
      <dsp:txXfrm>
        <a:off x="2558887" y="616993"/>
        <a:ext cx="2325719" cy="1395431"/>
      </dsp:txXfrm>
    </dsp:sp>
    <dsp:sp modelId="{CE52C123-7066-2140-9D99-3BF3F260191D}">
      <dsp:nvSpPr>
        <dsp:cNvPr id="0" name=""/>
        <dsp:cNvSpPr/>
      </dsp:nvSpPr>
      <dsp:spPr>
        <a:xfrm>
          <a:off x="0" y="2260360"/>
          <a:ext cx="2325719" cy="1395431"/>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Macronutriënten onderscheiden en fysiologische functie </a:t>
          </a:r>
          <a:endParaRPr lang="en-US" sz="1800" kern="1200" dirty="0"/>
        </a:p>
      </dsp:txBody>
      <dsp:txXfrm>
        <a:off x="0" y="2260360"/>
        <a:ext cx="2325719" cy="1395431"/>
      </dsp:txXfrm>
    </dsp:sp>
    <dsp:sp modelId="{2458A2A1-2F7C-6749-9CB4-521CF9EADF94}">
      <dsp:nvSpPr>
        <dsp:cNvPr id="0" name=""/>
        <dsp:cNvSpPr/>
      </dsp:nvSpPr>
      <dsp:spPr>
        <a:xfrm>
          <a:off x="2558887" y="2244997"/>
          <a:ext cx="2325719" cy="1395431"/>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De richtlijnen van de schijf van vijf noemen.</a:t>
          </a:r>
          <a:endParaRPr lang="en-US" sz="1800" kern="1200" dirty="0"/>
        </a:p>
      </dsp:txBody>
      <dsp:txXfrm>
        <a:off x="2558887" y="2244997"/>
        <a:ext cx="2325719" cy="1395431"/>
      </dsp:txXfrm>
    </dsp:sp>
    <dsp:sp modelId="{11AE3AFC-A6C5-1241-AC5B-090CACF09F2F}">
      <dsp:nvSpPr>
        <dsp:cNvPr id="0" name=""/>
        <dsp:cNvSpPr/>
      </dsp:nvSpPr>
      <dsp:spPr>
        <a:xfrm>
          <a:off x="596" y="3873000"/>
          <a:ext cx="2325719" cy="1395431"/>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Kan je uitleggen wat beweegrichtlijnen inhouden.</a:t>
          </a:r>
          <a:endParaRPr lang="en-US" sz="1800" kern="1200" dirty="0"/>
        </a:p>
      </dsp:txBody>
      <dsp:txXfrm>
        <a:off x="596" y="3873000"/>
        <a:ext cx="2325719" cy="1395431"/>
      </dsp:txXfrm>
    </dsp:sp>
    <dsp:sp modelId="{C7B23173-E64D-4C4D-BCA8-836E1BDE2F93}">
      <dsp:nvSpPr>
        <dsp:cNvPr id="0" name=""/>
        <dsp:cNvSpPr/>
      </dsp:nvSpPr>
      <dsp:spPr>
        <a:xfrm>
          <a:off x="2558887" y="3873000"/>
          <a:ext cx="2325719" cy="139543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Rode draad t.b.v. toets</a:t>
          </a:r>
        </a:p>
      </dsp:txBody>
      <dsp:txXfrm>
        <a:off x="2558887" y="3873000"/>
        <a:ext cx="2325719" cy="1395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3E981-0C78-414A-B860-8BF839609D1E}">
      <dsp:nvSpPr>
        <dsp:cNvPr id="0" name=""/>
        <dsp:cNvSpPr/>
      </dsp:nvSpPr>
      <dsp:spPr>
        <a:xfrm>
          <a:off x="530099" y="893169"/>
          <a:ext cx="1406812" cy="1406812"/>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519D8C-A2ED-49C9-B55D-49D0312F234C}">
      <dsp:nvSpPr>
        <dsp:cNvPr id="0" name=""/>
        <dsp:cNvSpPr/>
      </dsp:nvSpPr>
      <dsp:spPr>
        <a:xfrm>
          <a:off x="829912" y="1192981"/>
          <a:ext cx="807187" cy="807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6B6DB4-626D-43DB-BCC7-E2CCAAAA3E43}">
      <dsp:nvSpPr>
        <dsp:cNvPr id="0" name=""/>
        <dsp:cNvSpPr/>
      </dsp:nvSpPr>
      <dsp:spPr>
        <a:xfrm>
          <a:off x="80381" y="2738169"/>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nl-NL" sz="1700" kern="1200"/>
            <a:t>HACCP ken de stappen en waarom is het belangrijk?</a:t>
          </a:r>
          <a:endParaRPr lang="en-US" sz="1700" kern="1200"/>
        </a:p>
      </dsp:txBody>
      <dsp:txXfrm>
        <a:off x="80381" y="2738169"/>
        <a:ext cx="2306250" cy="720000"/>
      </dsp:txXfrm>
    </dsp:sp>
    <dsp:sp modelId="{3E1A7960-E5DE-4D79-B5DA-05BD0E4EAA99}">
      <dsp:nvSpPr>
        <dsp:cNvPr id="0" name=""/>
        <dsp:cNvSpPr/>
      </dsp:nvSpPr>
      <dsp:spPr>
        <a:xfrm>
          <a:off x="3239943" y="893169"/>
          <a:ext cx="1406812" cy="1406812"/>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D643C2-3F6D-46E9-8D83-E635CA818F3E}">
      <dsp:nvSpPr>
        <dsp:cNvPr id="0" name=""/>
        <dsp:cNvSpPr/>
      </dsp:nvSpPr>
      <dsp:spPr>
        <a:xfrm>
          <a:off x="3539756" y="1192981"/>
          <a:ext cx="807187" cy="807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15314-8442-47B4-988C-304D9884CBA7}">
      <dsp:nvSpPr>
        <dsp:cNvPr id="0" name=""/>
        <dsp:cNvSpPr/>
      </dsp:nvSpPr>
      <dsp:spPr>
        <a:xfrm>
          <a:off x="2790224" y="2738169"/>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nl-NL" sz="1700" kern="1200"/>
            <a:t>Welke verschillende risico’s zijn er?</a:t>
          </a:r>
          <a:endParaRPr lang="en-US" sz="1700" kern="1200"/>
        </a:p>
      </dsp:txBody>
      <dsp:txXfrm>
        <a:off x="2790224" y="2738169"/>
        <a:ext cx="2306250" cy="720000"/>
      </dsp:txXfrm>
    </dsp:sp>
    <dsp:sp modelId="{7478E2C4-EF58-4152-BA97-098EA918E0B5}">
      <dsp:nvSpPr>
        <dsp:cNvPr id="0" name=""/>
        <dsp:cNvSpPr/>
      </dsp:nvSpPr>
      <dsp:spPr>
        <a:xfrm>
          <a:off x="5949787" y="893169"/>
          <a:ext cx="1406812" cy="1406812"/>
        </a:xfrm>
        <a:prstGeom prst="round2DiagRect">
          <a:avLst>
            <a:gd name="adj1" fmla="val 29727"/>
            <a:gd name="adj2" fmla="val 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D7C752-4B44-4A61-8FA5-04A1062B9446}">
      <dsp:nvSpPr>
        <dsp:cNvPr id="0" name=""/>
        <dsp:cNvSpPr/>
      </dsp:nvSpPr>
      <dsp:spPr>
        <a:xfrm>
          <a:off x="6249600" y="1192981"/>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5FBC1A-B7AA-4788-8481-6FB76F989784}">
      <dsp:nvSpPr>
        <dsp:cNvPr id="0" name=""/>
        <dsp:cNvSpPr/>
      </dsp:nvSpPr>
      <dsp:spPr>
        <a:xfrm>
          <a:off x="5500068" y="2738169"/>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nl-NL" sz="1700" kern="1200"/>
            <a:t>Wie houdt er toezicht?</a:t>
          </a:r>
          <a:endParaRPr lang="en-US" sz="1700" kern="1200"/>
        </a:p>
      </dsp:txBody>
      <dsp:txXfrm>
        <a:off x="5500068" y="2738169"/>
        <a:ext cx="2306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4876B-231B-AC40-95E4-5622B9BEDBEF}">
      <dsp:nvSpPr>
        <dsp:cNvPr id="0" name=""/>
        <dsp:cNvSpPr/>
      </dsp:nvSpPr>
      <dsp:spPr>
        <a:xfrm>
          <a:off x="0" y="679752"/>
          <a:ext cx="4885203" cy="493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146" tIns="583184" rIns="379146" bIns="199136" numCol="1" spcCol="1270" anchor="t" anchorCtr="0">
          <a:noAutofit/>
        </a:bodyPr>
        <a:lstStyle/>
        <a:p>
          <a:pPr marL="285750" lvl="1" indent="-285750" algn="l" defTabSz="1244600">
            <a:lnSpc>
              <a:spcPct val="90000"/>
            </a:lnSpc>
            <a:spcBef>
              <a:spcPct val="0"/>
            </a:spcBef>
            <a:spcAft>
              <a:spcPct val="15000"/>
            </a:spcAft>
            <a:buChar char="•"/>
          </a:pPr>
          <a:r>
            <a:rPr lang="nl-NL" sz="2800" kern="1200"/>
            <a:t>De grondstoffen die in het levensmiddel zitten.</a:t>
          </a:r>
          <a:endParaRPr lang="en-US" sz="2800" kern="1200"/>
        </a:p>
        <a:p>
          <a:pPr marL="285750" lvl="1" indent="-285750" algn="l" defTabSz="1244600">
            <a:lnSpc>
              <a:spcPct val="90000"/>
            </a:lnSpc>
            <a:spcBef>
              <a:spcPct val="0"/>
            </a:spcBef>
            <a:spcAft>
              <a:spcPct val="15000"/>
            </a:spcAft>
            <a:buChar char="•"/>
          </a:pPr>
          <a:r>
            <a:rPr lang="nl-NL" sz="2800" kern="1200"/>
            <a:t>De ingrediënten staan op volgorde van hoeveelheid:  </a:t>
          </a:r>
          <a:endParaRPr lang="en-US" sz="2800" kern="1200"/>
        </a:p>
        <a:p>
          <a:pPr marL="571500" lvl="2" indent="-285750" algn="l" defTabSz="1244600">
            <a:lnSpc>
              <a:spcPct val="90000"/>
            </a:lnSpc>
            <a:spcBef>
              <a:spcPct val="0"/>
            </a:spcBef>
            <a:spcAft>
              <a:spcPct val="15000"/>
            </a:spcAft>
            <a:buChar char="•"/>
          </a:pPr>
          <a:r>
            <a:rPr lang="nl-NL" sz="2800" kern="1200"/>
            <a:t>Het ingrediënt dat het meest in het product zit, staat eerst. </a:t>
          </a:r>
          <a:endParaRPr lang="en-US" sz="2800" kern="1200"/>
        </a:p>
        <a:p>
          <a:pPr marL="571500" lvl="2" indent="-285750" algn="l" defTabSz="1244600">
            <a:lnSpc>
              <a:spcPct val="90000"/>
            </a:lnSpc>
            <a:spcBef>
              <a:spcPct val="0"/>
            </a:spcBef>
            <a:spcAft>
              <a:spcPct val="15000"/>
            </a:spcAft>
            <a:buChar char="•"/>
          </a:pPr>
          <a:r>
            <a:rPr lang="nl-NL" sz="2800" kern="1200"/>
            <a:t>Het product dat er het minst inzit staat achteraan. </a:t>
          </a:r>
          <a:endParaRPr lang="en-US" sz="2800" kern="1200"/>
        </a:p>
      </dsp:txBody>
      <dsp:txXfrm>
        <a:off x="0" y="679752"/>
        <a:ext cx="4885203" cy="4939200"/>
      </dsp:txXfrm>
    </dsp:sp>
    <dsp:sp modelId="{709DCC2D-4FA9-524A-8F6C-A474358F7052}">
      <dsp:nvSpPr>
        <dsp:cNvPr id="0" name=""/>
        <dsp:cNvSpPr/>
      </dsp:nvSpPr>
      <dsp:spPr>
        <a:xfrm>
          <a:off x="244260" y="266472"/>
          <a:ext cx="3419642" cy="8265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None/>
          </a:pPr>
          <a:r>
            <a:rPr lang="nl-NL" sz="2800" kern="1200"/>
            <a:t>Ingrediënten </a:t>
          </a:r>
          <a:endParaRPr lang="en-US" sz="2800" kern="1200"/>
        </a:p>
      </dsp:txBody>
      <dsp:txXfrm>
        <a:off x="284609" y="306821"/>
        <a:ext cx="3338944" cy="74586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EDB85-33FC-4A69-9DFD-136F81759AA9}" type="datetimeFigureOut">
              <a:rPr lang="nl-NL" smtClean="0"/>
              <a:t>23-01-20</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2F546-1CA4-44C8-AEED-2ACB78C014E5}" type="slidenum">
              <a:rPr lang="nl-NL" smtClean="0"/>
              <a:t>‹nr.›</a:t>
            </a:fld>
            <a:endParaRPr lang="nl-NL"/>
          </a:p>
        </p:txBody>
      </p:sp>
    </p:spTree>
    <p:extLst>
      <p:ext uri="{BB962C8B-B14F-4D97-AF65-F5344CB8AC3E}">
        <p14:creationId xmlns:p14="http://schemas.microsoft.com/office/powerpoint/2010/main" val="1767252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9B2F546-1CA4-44C8-AEED-2ACB78C014E5}" type="slidenum">
              <a:rPr lang="nl-NL" smtClean="0"/>
              <a:t>4</a:t>
            </a:fld>
            <a:endParaRPr lang="nl-NL"/>
          </a:p>
        </p:txBody>
      </p:sp>
    </p:spTree>
    <p:extLst>
      <p:ext uri="{BB962C8B-B14F-4D97-AF65-F5344CB8AC3E}">
        <p14:creationId xmlns:p14="http://schemas.microsoft.com/office/powerpoint/2010/main" val="363851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Verschil zakje suiker in een glas water en bijvoorbeeld  havermout in een glas water.</a:t>
            </a:r>
          </a:p>
          <a:p>
            <a:r>
              <a:rPr lang="nl-NL" dirty="0"/>
              <a:t>Dat is hetzelfde wat er in je lichaam gebeurt.</a:t>
            </a:r>
          </a:p>
          <a:p>
            <a:r>
              <a:rPr lang="nl-NL" dirty="0"/>
              <a:t>Uitleg volgende plaatje suikerspiegel</a:t>
            </a:r>
          </a:p>
        </p:txBody>
      </p:sp>
      <p:sp>
        <p:nvSpPr>
          <p:cNvPr id="4" name="Tijdelijke aanduiding voor dianummer 3"/>
          <p:cNvSpPr>
            <a:spLocks noGrp="1"/>
          </p:cNvSpPr>
          <p:nvPr>
            <p:ph type="sldNum" sz="quarter" idx="5"/>
          </p:nvPr>
        </p:nvSpPr>
        <p:spPr/>
        <p:txBody>
          <a:bodyPr/>
          <a:lstStyle/>
          <a:p>
            <a:fld id="{753E7C2F-52BD-DF45-BD4B-943437DEF82D}" type="slidenum">
              <a:rPr lang="nl-NL" smtClean="0"/>
              <a:t>11</a:t>
            </a:fld>
            <a:endParaRPr lang="nl-NL"/>
          </a:p>
        </p:txBody>
      </p:sp>
    </p:spTree>
    <p:extLst>
      <p:ext uri="{BB962C8B-B14F-4D97-AF65-F5344CB8AC3E}">
        <p14:creationId xmlns:p14="http://schemas.microsoft.com/office/powerpoint/2010/main" val="64016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Beweegrichtlijnen 2017 advies van de gezondheidsraad. Verlaagt het risico op chronische ziekten als diabetes, kanker en hart- en vaatziekten en depressieve symptomen en bij </a:t>
            </a:r>
            <a:r>
              <a:rPr lang="nl-NL" dirty="0" err="1"/>
              <a:t>oudereren</a:t>
            </a:r>
            <a:r>
              <a:rPr lang="nl-NL" dirty="0"/>
              <a:t> botbreuken.</a:t>
            </a:r>
          </a:p>
        </p:txBody>
      </p:sp>
      <p:sp>
        <p:nvSpPr>
          <p:cNvPr id="4" name="Tijdelijke aanduiding voor dianummer 3"/>
          <p:cNvSpPr>
            <a:spLocks noGrp="1"/>
          </p:cNvSpPr>
          <p:nvPr>
            <p:ph type="sldNum" sz="quarter" idx="5"/>
          </p:nvPr>
        </p:nvSpPr>
        <p:spPr/>
        <p:txBody>
          <a:bodyPr/>
          <a:lstStyle/>
          <a:p>
            <a:fld id="{753E7C2F-52BD-DF45-BD4B-943437DEF82D}" type="slidenum">
              <a:rPr lang="nl-NL" smtClean="0"/>
              <a:t>16</a:t>
            </a:fld>
            <a:endParaRPr lang="nl-NL"/>
          </a:p>
        </p:txBody>
      </p:sp>
    </p:spTree>
    <p:extLst>
      <p:ext uri="{BB962C8B-B14F-4D97-AF65-F5344CB8AC3E}">
        <p14:creationId xmlns:p14="http://schemas.microsoft.com/office/powerpoint/2010/main" val="1212833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22</a:t>
            </a:fld>
            <a:endParaRPr lang="nl-NL"/>
          </a:p>
        </p:txBody>
      </p:sp>
    </p:spTree>
    <p:extLst>
      <p:ext uri="{BB962C8B-B14F-4D97-AF65-F5344CB8AC3E}">
        <p14:creationId xmlns:p14="http://schemas.microsoft.com/office/powerpoint/2010/main" val="454935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392B0-E28D-BC43-B026-9C9FEF30B798}"/>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50E725A9-7B71-B34D-A22F-0A56717D60A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016AF32-EDF0-9D4C-9A0B-CD8082E5B6F5}"/>
              </a:ext>
            </a:extLst>
          </p:cNvPr>
          <p:cNvSpPr>
            <a:spLocks noGrp="1"/>
          </p:cNvSpPr>
          <p:nvPr>
            <p:ph type="dt" sz="half" idx="10"/>
          </p:nvPr>
        </p:nvSpPr>
        <p:spPr/>
        <p:txBody>
          <a:bodyPr/>
          <a:lstStyle/>
          <a:p>
            <a:fld id="{6976860D-70B9-4387-B7D1-1CB2A52799CB}" type="datetimeFigureOut">
              <a:rPr lang="nl-NL" smtClean="0"/>
              <a:t>23-01-20</a:t>
            </a:fld>
            <a:endParaRPr lang="nl-NL"/>
          </a:p>
        </p:txBody>
      </p:sp>
      <p:sp>
        <p:nvSpPr>
          <p:cNvPr id="5" name="Tijdelijke aanduiding voor voettekst 4">
            <a:extLst>
              <a:ext uri="{FF2B5EF4-FFF2-40B4-BE49-F238E27FC236}">
                <a16:creationId xmlns:a16="http://schemas.microsoft.com/office/drawing/2014/main" id="{17FC2F05-1F0E-524A-AE83-7333E3E92D5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7A992C-40EC-2640-8BA6-44A43E0EFDE2}"/>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147913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68DF3-E992-C644-BB19-6D4FDCFC91E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6F04A27-F54C-3C41-A526-81981D66E57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C27A4DC-BE24-254C-BA3E-854E3AC7C22A}"/>
              </a:ext>
            </a:extLst>
          </p:cNvPr>
          <p:cNvSpPr>
            <a:spLocks noGrp="1"/>
          </p:cNvSpPr>
          <p:nvPr>
            <p:ph type="dt" sz="half" idx="10"/>
          </p:nvPr>
        </p:nvSpPr>
        <p:spPr/>
        <p:txBody>
          <a:bodyPr/>
          <a:lstStyle/>
          <a:p>
            <a:fld id="{6976860D-70B9-4387-B7D1-1CB2A52799CB}" type="datetimeFigureOut">
              <a:rPr lang="nl-NL" smtClean="0"/>
              <a:t>23-01-20</a:t>
            </a:fld>
            <a:endParaRPr lang="nl-NL"/>
          </a:p>
        </p:txBody>
      </p:sp>
      <p:sp>
        <p:nvSpPr>
          <p:cNvPr id="5" name="Tijdelijke aanduiding voor voettekst 4">
            <a:extLst>
              <a:ext uri="{FF2B5EF4-FFF2-40B4-BE49-F238E27FC236}">
                <a16:creationId xmlns:a16="http://schemas.microsoft.com/office/drawing/2014/main" id="{897A1D1C-04C5-9142-99BC-ED8127A69C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CCE64D-B96D-3C4B-AEB3-AB1B6CE8B009}"/>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909531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CDBAC07-95D8-1C4E-BFB2-E3387C651194}"/>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469C662-86F3-024C-8660-CDF5E45B5576}"/>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EC0C620-09FB-1B4E-9054-6AC89E79EC02}"/>
              </a:ext>
            </a:extLst>
          </p:cNvPr>
          <p:cNvSpPr>
            <a:spLocks noGrp="1"/>
          </p:cNvSpPr>
          <p:nvPr>
            <p:ph type="dt" sz="half" idx="10"/>
          </p:nvPr>
        </p:nvSpPr>
        <p:spPr/>
        <p:txBody>
          <a:bodyPr/>
          <a:lstStyle/>
          <a:p>
            <a:fld id="{6976860D-70B9-4387-B7D1-1CB2A52799CB}" type="datetimeFigureOut">
              <a:rPr lang="nl-NL" smtClean="0"/>
              <a:t>23-01-20</a:t>
            </a:fld>
            <a:endParaRPr lang="nl-NL"/>
          </a:p>
        </p:txBody>
      </p:sp>
      <p:sp>
        <p:nvSpPr>
          <p:cNvPr id="5" name="Tijdelijke aanduiding voor voettekst 4">
            <a:extLst>
              <a:ext uri="{FF2B5EF4-FFF2-40B4-BE49-F238E27FC236}">
                <a16:creationId xmlns:a16="http://schemas.microsoft.com/office/drawing/2014/main" id="{B9D6B9A5-F142-6243-A057-20A184803E5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6F97C0-FEF1-D044-BD06-96DD9F7CEA6B}"/>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71896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7F93E-CDA9-9344-A57B-45EC423A261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B484EF4-5FE8-F043-B94B-9C82E6035F6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D6AC0D5-220B-D346-A38A-0A78BD384073}"/>
              </a:ext>
            </a:extLst>
          </p:cNvPr>
          <p:cNvSpPr>
            <a:spLocks noGrp="1"/>
          </p:cNvSpPr>
          <p:nvPr>
            <p:ph type="dt" sz="half" idx="10"/>
          </p:nvPr>
        </p:nvSpPr>
        <p:spPr/>
        <p:txBody>
          <a:bodyPr/>
          <a:lstStyle/>
          <a:p>
            <a:fld id="{6976860D-70B9-4387-B7D1-1CB2A52799CB}" type="datetimeFigureOut">
              <a:rPr lang="nl-NL" smtClean="0"/>
              <a:t>23-01-20</a:t>
            </a:fld>
            <a:endParaRPr lang="nl-NL"/>
          </a:p>
        </p:txBody>
      </p:sp>
      <p:sp>
        <p:nvSpPr>
          <p:cNvPr id="5" name="Tijdelijke aanduiding voor voettekst 4">
            <a:extLst>
              <a:ext uri="{FF2B5EF4-FFF2-40B4-BE49-F238E27FC236}">
                <a16:creationId xmlns:a16="http://schemas.microsoft.com/office/drawing/2014/main" id="{C692D67A-6C0B-7342-84A4-7675B888C5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23208A7-3586-3441-9BCA-49283D14820C}"/>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94277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848A6-7BE0-E54C-80EC-1E75DAF7B1FA}"/>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B7CF4047-0F46-1548-AA9E-AAEF2CD035C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D93EBB-54F3-AF46-91BE-1760532D5D72}"/>
              </a:ext>
            </a:extLst>
          </p:cNvPr>
          <p:cNvSpPr>
            <a:spLocks noGrp="1"/>
          </p:cNvSpPr>
          <p:nvPr>
            <p:ph type="dt" sz="half" idx="10"/>
          </p:nvPr>
        </p:nvSpPr>
        <p:spPr/>
        <p:txBody>
          <a:bodyPr/>
          <a:lstStyle/>
          <a:p>
            <a:fld id="{6976860D-70B9-4387-B7D1-1CB2A52799CB}" type="datetimeFigureOut">
              <a:rPr lang="nl-NL" smtClean="0"/>
              <a:t>23-01-20</a:t>
            </a:fld>
            <a:endParaRPr lang="nl-NL"/>
          </a:p>
        </p:txBody>
      </p:sp>
      <p:sp>
        <p:nvSpPr>
          <p:cNvPr id="5" name="Tijdelijke aanduiding voor voettekst 4">
            <a:extLst>
              <a:ext uri="{FF2B5EF4-FFF2-40B4-BE49-F238E27FC236}">
                <a16:creationId xmlns:a16="http://schemas.microsoft.com/office/drawing/2014/main" id="{9EFE128F-EF05-054B-A7E9-2B3862DAF2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AAA148-CABB-F447-929F-8A2B721A7675}"/>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22485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EEA6C-2BE2-514E-9A29-F6587530432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F6C8F2E-757B-914F-968F-95A648A7304D}"/>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06035E0-C17F-8448-8B60-40EF9EE54A36}"/>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01667AC-E8B9-8241-8BB3-B38FAEF91FD7}"/>
              </a:ext>
            </a:extLst>
          </p:cNvPr>
          <p:cNvSpPr>
            <a:spLocks noGrp="1"/>
          </p:cNvSpPr>
          <p:nvPr>
            <p:ph type="dt" sz="half" idx="10"/>
          </p:nvPr>
        </p:nvSpPr>
        <p:spPr/>
        <p:txBody>
          <a:bodyPr/>
          <a:lstStyle/>
          <a:p>
            <a:fld id="{6976860D-70B9-4387-B7D1-1CB2A52799CB}" type="datetimeFigureOut">
              <a:rPr lang="nl-NL" smtClean="0"/>
              <a:t>23-01-20</a:t>
            </a:fld>
            <a:endParaRPr lang="nl-NL"/>
          </a:p>
        </p:txBody>
      </p:sp>
      <p:sp>
        <p:nvSpPr>
          <p:cNvPr id="6" name="Tijdelijke aanduiding voor voettekst 5">
            <a:extLst>
              <a:ext uri="{FF2B5EF4-FFF2-40B4-BE49-F238E27FC236}">
                <a16:creationId xmlns:a16="http://schemas.microsoft.com/office/drawing/2014/main" id="{B76322D1-A6CA-B847-A463-52212F03E44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F35E466-05E5-0843-BAD4-10A22A4E5D99}"/>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46446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DE49F9-58B3-CE4F-85D8-F2D43D13A1E6}"/>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E91418E-0555-4944-BE11-5BB8299EA1B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C9AF730-E77F-F64A-841E-66A0868E9F5E}"/>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5B106EA-D3AE-BA47-9EF4-62CD0CF24C6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BCAA4C9-D36F-7444-917B-EF5EB947944D}"/>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AD153D6-139C-8F4D-8C7B-8A3BFF9F5055}"/>
              </a:ext>
            </a:extLst>
          </p:cNvPr>
          <p:cNvSpPr>
            <a:spLocks noGrp="1"/>
          </p:cNvSpPr>
          <p:nvPr>
            <p:ph type="dt" sz="half" idx="10"/>
          </p:nvPr>
        </p:nvSpPr>
        <p:spPr/>
        <p:txBody>
          <a:bodyPr/>
          <a:lstStyle/>
          <a:p>
            <a:fld id="{6976860D-70B9-4387-B7D1-1CB2A52799CB}" type="datetimeFigureOut">
              <a:rPr lang="nl-NL" smtClean="0"/>
              <a:t>23-01-20</a:t>
            </a:fld>
            <a:endParaRPr lang="nl-NL"/>
          </a:p>
        </p:txBody>
      </p:sp>
      <p:sp>
        <p:nvSpPr>
          <p:cNvPr id="8" name="Tijdelijke aanduiding voor voettekst 7">
            <a:extLst>
              <a:ext uri="{FF2B5EF4-FFF2-40B4-BE49-F238E27FC236}">
                <a16:creationId xmlns:a16="http://schemas.microsoft.com/office/drawing/2014/main" id="{DE1EFB9E-27D5-B147-886F-967A486F131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C1AEC36-5650-2340-BEA9-B3454E5E02FE}"/>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30349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A73FB-97C9-F64B-9583-42641704C0F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AC2E25D-0E86-B249-B365-6DC85D4A41B6}"/>
              </a:ext>
            </a:extLst>
          </p:cNvPr>
          <p:cNvSpPr>
            <a:spLocks noGrp="1"/>
          </p:cNvSpPr>
          <p:nvPr>
            <p:ph type="dt" sz="half" idx="10"/>
          </p:nvPr>
        </p:nvSpPr>
        <p:spPr/>
        <p:txBody>
          <a:bodyPr/>
          <a:lstStyle/>
          <a:p>
            <a:fld id="{6976860D-70B9-4387-B7D1-1CB2A52799CB}" type="datetimeFigureOut">
              <a:rPr lang="nl-NL" smtClean="0"/>
              <a:t>23-01-20</a:t>
            </a:fld>
            <a:endParaRPr lang="nl-NL"/>
          </a:p>
        </p:txBody>
      </p:sp>
      <p:sp>
        <p:nvSpPr>
          <p:cNvPr id="4" name="Tijdelijke aanduiding voor voettekst 3">
            <a:extLst>
              <a:ext uri="{FF2B5EF4-FFF2-40B4-BE49-F238E27FC236}">
                <a16:creationId xmlns:a16="http://schemas.microsoft.com/office/drawing/2014/main" id="{0B792AFE-B02A-804E-824C-6EFD7B067B5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5BB6164-D63E-DA4B-A4F7-6A560CB44DB3}"/>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83250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2C68927-96CD-4C43-B232-5993DCADF104}"/>
              </a:ext>
            </a:extLst>
          </p:cNvPr>
          <p:cNvSpPr>
            <a:spLocks noGrp="1"/>
          </p:cNvSpPr>
          <p:nvPr>
            <p:ph type="dt" sz="half" idx="10"/>
          </p:nvPr>
        </p:nvSpPr>
        <p:spPr/>
        <p:txBody>
          <a:bodyPr/>
          <a:lstStyle/>
          <a:p>
            <a:fld id="{6976860D-70B9-4387-B7D1-1CB2A52799CB}" type="datetimeFigureOut">
              <a:rPr lang="nl-NL" smtClean="0"/>
              <a:t>23-01-20</a:t>
            </a:fld>
            <a:endParaRPr lang="nl-NL"/>
          </a:p>
        </p:txBody>
      </p:sp>
      <p:sp>
        <p:nvSpPr>
          <p:cNvPr id="3" name="Tijdelijke aanduiding voor voettekst 2">
            <a:extLst>
              <a:ext uri="{FF2B5EF4-FFF2-40B4-BE49-F238E27FC236}">
                <a16:creationId xmlns:a16="http://schemas.microsoft.com/office/drawing/2014/main" id="{525174FE-BD11-7D4E-A3F0-A8E9EA0F425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2F26185-E519-874A-841A-CBFEC12EBE2D}"/>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2650937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6AE06-6AEA-EA49-9173-5DA7575B83E1}"/>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29229D9E-0A66-FD47-AD92-C62B6982245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A912B27-6B9E-A348-AF3A-666B93D0B6E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D6280E8-04A0-644D-99DE-ED3722385604}"/>
              </a:ext>
            </a:extLst>
          </p:cNvPr>
          <p:cNvSpPr>
            <a:spLocks noGrp="1"/>
          </p:cNvSpPr>
          <p:nvPr>
            <p:ph type="dt" sz="half" idx="10"/>
          </p:nvPr>
        </p:nvSpPr>
        <p:spPr/>
        <p:txBody>
          <a:bodyPr/>
          <a:lstStyle/>
          <a:p>
            <a:fld id="{6976860D-70B9-4387-B7D1-1CB2A52799CB}" type="datetimeFigureOut">
              <a:rPr lang="nl-NL" smtClean="0"/>
              <a:t>23-01-20</a:t>
            </a:fld>
            <a:endParaRPr lang="nl-NL"/>
          </a:p>
        </p:txBody>
      </p:sp>
      <p:sp>
        <p:nvSpPr>
          <p:cNvPr id="6" name="Tijdelijke aanduiding voor voettekst 5">
            <a:extLst>
              <a:ext uri="{FF2B5EF4-FFF2-40B4-BE49-F238E27FC236}">
                <a16:creationId xmlns:a16="http://schemas.microsoft.com/office/drawing/2014/main" id="{38958D6C-E744-9C43-9570-9066CAE171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F1F86EF-483F-4C48-9410-F813B59D34D6}"/>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416397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63249-C948-774D-8D6E-8E102EBC521B}"/>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4EAFFD74-D778-5C46-A471-6B73C7B09F2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9CAE946D-EBFC-1742-B5E2-E29C9FE87B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5A34DEF-32A8-7748-BEC7-4693B48F4A70}"/>
              </a:ext>
            </a:extLst>
          </p:cNvPr>
          <p:cNvSpPr>
            <a:spLocks noGrp="1"/>
          </p:cNvSpPr>
          <p:nvPr>
            <p:ph type="dt" sz="half" idx="10"/>
          </p:nvPr>
        </p:nvSpPr>
        <p:spPr/>
        <p:txBody>
          <a:bodyPr/>
          <a:lstStyle/>
          <a:p>
            <a:fld id="{6976860D-70B9-4387-B7D1-1CB2A52799CB}" type="datetimeFigureOut">
              <a:rPr lang="nl-NL" smtClean="0"/>
              <a:t>23-01-20</a:t>
            </a:fld>
            <a:endParaRPr lang="nl-NL"/>
          </a:p>
        </p:txBody>
      </p:sp>
      <p:sp>
        <p:nvSpPr>
          <p:cNvPr id="6" name="Tijdelijke aanduiding voor voettekst 5">
            <a:extLst>
              <a:ext uri="{FF2B5EF4-FFF2-40B4-BE49-F238E27FC236}">
                <a16:creationId xmlns:a16="http://schemas.microsoft.com/office/drawing/2014/main" id="{74D5E45C-7DB2-1D43-B4BD-F587F0AFD72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067F2C9-A41E-4749-A45B-0C319DC55E23}"/>
              </a:ext>
            </a:extLst>
          </p:cNvPr>
          <p:cNvSpPr>
            <a:spLocks noGrp="1"/>
          </p:cNvSpPr>
          <p:nvPr>
            <p:ph type="sldNum" sz="quarter" idx="12"/>
          </p:nvPr>
        </p:nvSpPr>
        <p:spPr/>
        <p:txBody>
          <a:bodyPr/>
          <a:lstStyle/>
          <a:p>
            <a:fld id="{A4586777-C33B-46BC-84AC-9B65F04E365D}" type="slidenum">
              <a:rPr lang="nl-NL" smtClean="0"/>
              <a:t>‹nr.›</a:t>
            </a:fld>
            <a:endParaRPr lang="nl-NL"/>
          </a:p>
        </p:txBody>
      </p:sp>
    </p:spTree>
    <p:extLst>
      <p:ext uri="{BB962C8B-B14F-4D97-AF65-F5344CB8AC3E}">
        <p14:creationId xmlns:p14="http://schemas.microsoft.com/office/powerpoint/2010/main" val="334352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48B95D7-5ED7-F440-9FE2-C77A8D7305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6984E1A-8886-E549-8CC8-74964D5B60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F80528-161B-EC40-A486-B17447E84D5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76860D-70B9-4387-B7D1-1CB2A52799CB}" type="datetimeFigureOut">
              <a:rPr lang="nl-NL" smtClean="0"/>
              <a:t>23-01-20</a:t>
            </a:fld>
            <a:endParaRPr lang="nl-NL"/>
          </a:p>
        </p:txBody>
      </p:sp>
      <p:sp>
        <p:nvSpPr>
          <p:cNvPr id="5" name="Tijdelijke aanduiding voor voettekst 4">
            <a:extLst>
              <a:ext uri="{FF2B5EF4-FFF2-40B4-BE49-F238E27FC236}">
                <a16:creationId xmlns:a16="http://schemas.microsoft.com/office/drawing/2014/main" id="{12862166-E747-FE47-A28F-04DA82D8FCB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542997B-0ED1-C240-A32F-86D1D29E5D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586777-C33B-46BC-84AC-9B65F04E365D}" type="slidenum">
              <a:rPr lang="nl-NL" smtClean="0"/>
              <a:t>‹nr.›</a:t>
            </a:fld>
            <a:endParaRPr lang="nl-NL"/>
          </a:p>
        </p:txBody>
      </p:sp>
    </p:spTree>
    <p:extLst>
      <p:ext uri="{BB962C8B-B14F-4D97-AF65-F5344CB8AC3E}">
        <p14:creationId xmlns:p14="http://schemas.microsoft.com/office/powerpoint/2010/main" val="14385305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youtu.be/76mTZeiuKrc"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el 10">
            <a:extLst>
              <a:ext uri="{FF2B5EF4-FFF2-40B4-BE49-F238E27FC236}">
                <a16:creationId xmlns:a16="http://schemas.microsoft.com/office/drawing/2014/main" id="{22C422A0-577F-8A44-9A4A-7435DF886DC9}"/>
              </a:ext>
            </a:extLst>
          </p:cNvPr>
          <p:cNvSpPr>
            <a:spLocks noGrp="1"/>
          </p:cNvSpPr>
          <p:nvPr>
            <p:ph type="title" idx="4294967295"/>
          </p:nvPr>
        </p:nvSpPr>
        <p:spPr>
          <a:xfrm>
            <a:off x="476083" y="532655"/>
            <a:ext cx="8354890" cy="930447"/>
          </a:xfrm>
        </p:spPr>
        <p:txBody>
          <a:bodyPr vert="horz" lIns="91440" tIns="45720" rIns="91440" bIns="45720" rtlCol="0" anchor="b">
            <a:normAutofit fontScale="90000"/>
          </a:bodyPr>
          <a:lstStyle/>
          <a:p>
            <a:pPr algn="ctr" defTabSz="914400"/>
            <a:r>
              <a:rPr lang="en-US" sz="4000" dirty="0">
                <a:solidFill>
                  <a:srgbClr val="FFFFFF"/>
                </a:solidFill>
              </a:rPr>
              <a:t>Lifestyle </a:t>
            </a:r>
            <a:r>
              <a:rPr lang="en-US" sz="4000" dirty="0" err="1">
                <a:solidFill>
                  <a:srgbClr val="FFFFFF"/>
                </a:solidFill>
              </a:rPr>
              <a:t>leerjaar</a:t>
            </a:r>
            <a:r>
              <a:rPr lang="en-US" sz="4000" dirty="0">
                <a:solidFill>
                  <a:srgbClr val="FFFFFF"/>
                </a:solidFill>
              </a:rPr>
              <a:t> 1, </a:t>
            </a:r>
            <a:r>
              <a:rPr lang="en-US" sz="4000" dirty="0" err="1">
                <a:solidFill>
                  <a:srgbClr val="FFFFFF"/>
                </a:solidFill>
              </a:rPr>
              <a:t>periode</a:t>
            </a:r>
            <a:r>
              <a:rPr lang="en-US" sz="4000" dirty="0">
                <a:solidFill>
                  <a:srgbClr val="FFFFFF"/>
                </a:solidFill>
              </a:rPr>
              <a:t> 2 </a:t>
            </a:r>
            <a:r>
              <a:rPr lang="en-US" sz="4000" dirty="0" err="1">
                <a:solidFill>
                  <a:srgbClr val="FFFFFF"/>
                </a:solidFill>
              </a:rPr>
              <a:t>laatste</a:t>
            </a:r>
            <a:r>
              <a:rPr lang="en-US" sz="4000" dirty="0">
                <a:solidFill>
                  <a:srgbClr val="FFFFFF"/>
                </a:solidFill>
              </a:rPr>
              <a:t> </a:t>
            </a:r>
            <a:r>
              <a:rPr lang="en-US" sz="4000" dirty="0" err="1">
                <a:solidFill>
                  <a:srgbClr val="FFFFFF"/>
                </a:solidFill>
              </a:rPr>
              <a:t>stukje</a:t>
            </a:r>
            <a:r>
              <a:rPr lang="en-US" sz="4000" dirty="0">
                <a:solidFill>
                  <a:srgbClr val="FFFFFF"/>
                </a:solidFill>
              </a:rPr>
              <a:t> week 8 </a:t>
            </a:r>
            <a:r>
              <a:rPr lang="en-US" sz="4000" dirty="0" err="1">
                <a:solidFill>
                  <a:srgbClr val="FFFFFF"/>
                </a:solidFill>
              </a:rPr>
              <a:t>en</a:t>
            </a:r>
            <a:r>
              <a:rPr lang="en-US" sz="4000" dirty="0">
                <a:solidFill>
                  <a:srgbClr val="FFFFFF"/>
                </a:solidFill>
              </a:rPr>
              <a:t> rode </a:t>
            </a:r>
            <a:r>
              <a:rPr lang="en-US" sz="4000" dirty="0" err="1">
                <a:solidFill>
                  <a:srgbClr val="FFFFFF"/>
                </a:solidFill>
              </a:rPr>
              <a:t>draad</a:t>
            </a:r>
            <a:endParaRPr lang="en-US" sz="4000" dirty="0">
              <a:solidFill>
                <a:srgbClr val="FFFFFF"/>
              </a:solidFill>
            </a:endParaRPr>
          </a:p>
        </p:txBody>
      </p:sp>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FCE17D3D-209E-2E4E-9F3D-B2BBFF812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25" y="2426818"/>
            <a:ext cx="3997637" cy="3997637"/>
          </a:xfrm>
          <a:prstGeom prst="rect">
            <a:avLst/>
          </a:prstGeom>
        </p:spPr>
      </p:pic>
      <p:cxnSp>
        <p:nvCxnSpPr>
          <p:cNvPr id="20" name="Straight Connector 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Afbeelding 9" descr="Afbeelding met boom, gras, buiten, plant&#10;&#10;Automatisch gegenereerde beschrijving">
            <a:extLst>
              <a:ext uri="{FF2B5EF4-FFF2-40B4-BE49-F238E27FC236}">
                <a16:creationId xmlns:a16="http://schemas.microsoft.com/office/drawing/2014/main" id="{7B15CEE8-C4C2-D540-AD13-2475C00A0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804" y="3059952"/>
            <a:ext cx="4091938" cy="2731368"/>
          </a:xfrm>
          <a:prstGeom prst="rect">
            <a:avLst/>
          </a:prstGeom>
        </p:spPr>
      </p:pic>
    </p:spTree>
    <p:extLst>
      <p:ext uri="{BB962C8B-B14F-4D97-AF65-F5344CB8AC3E}">
        <p14:creationId xmlns:p14="http://schemas.microsoft.com/office/powerpoint/2010/main" val="1843951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el 3"/>
          <p:cNvSpPr>
            <a:spLocks noGrp="1"/>
          </p:cNvSpPr>
          <p:nvPr>
            <p:ph type="title"/>
          </p:nvPr>
        </p:nvSpPr>
        <p:spPr>
          <a:xfrm>
            <a:off x="480059" y="2053641"/>
            <a:ext cx="2751871" cy="2760098"/>
          </a:xfrm>
        </p:spPr>
        <p:txBody>
          <a:bodyPr>
            <a:normAutofit/>
          </a:bodyPr>
          <a:lstStyle/>
          <a:p>
            <a:r>
              <a:rPr lang="nl-NL" sz="1600">
                <a:solidFill>
                  <a:srgbClr val="FFFFFF"/>
                </a:solidFill>
              </a:rPr>
              <a:t>Koolhydraten/voedingsvezels</a:t>
            </a:r>
          </a:p>
        </p:txBody>
      </p:sp>
      <p:sp>
        <p:nvSpPr>
          <p:cNvPr id="16" name="Tijdelijke aanduiding voor inhoud 4"/>
          <p:cNvSpPr>
            <a:spLocks noGrp="1"/>
          </p:cNvSpPr>
          <p:nvPr>
            <p:ph idx="1"/>
          </p:nvPr>
        </p:nvSpPr>
        <p:spPr>
          <a:xfrm>
            <a:off x="4567930" y="801866"/>
            <a:ext cx="3979563" cy="5230634"/>
          </a:xfrm>
        </p:spPr>
        <p:txBody>
          <a:bodyPr anchor="ctr">
            <a:normAutofit/>
          </a:bodyPr>
          <a:lstStyle/>
          <a:p>
            <a:r>
              <a:rPr lang="nl-NL" sz="1600">
                <a:solidFill>
                  <a:srgbClr val="000000"/>
                </a:solidFill>
              </a:rPr>
              <a:t>Zijn stoffen uit planten die mensen niet verteren, maar wel een belangrijke functie hebben in het lichaam.</a:t>
            </a:r>
          </a:p>
          <a:p>
            <a:r>
              <a:rPr lang="nl-NL" sz="1600">
                <a:solidFill>
                  <a:srgbClr val="000000"/>
                </a:solidFill>
              </a:rPr>
              <a:t>Dus 30 en 40 gram per dag</a:t>
            </a:r>
          </a:p>
          <a:p>
            <a:r>
              <a:rPr lang="nl-NL" sz="1600">
                <a:solidFill>
                  <a:srgbClr val="000000"/>
                </a:solidFill>
              </a:rPr>
              <a:t>Functie:</a:t>
            </a:r>
          </a:p>
          <a:p>
            <a:pPr lvl="1"/>
            <a:r>
              <a:rPr lang="nl-NL" sz="1600">
                <a:solidFill>
                  <a:srgbClr val="000000"/>
                </a:solidFill>
              </a:rPr>
              <a:t>Stimuleren kauwproces</a:t>
            </a:r>
          </a:p>
          <a:p>
            <a:pPr lvl="1"/>
            <a:r>
              <a:rPr lang="nl-NL" sz="1600">
                <a:solidFill>
                  <a:srgbClr val="000000"/>
                </a:solidFill>
              </a:rPr>
              <a:t>Remmend effect op de maagontleding</a:t>
            </a:r>
          </a:p>
          <a:p>
            <a:pPr lvl="1"/>
            <a:r>
              <a:rPr lang="nl-NL" sz="1600">
                <a:solidFill>
                  <a:srgbClr val="000000"/>
                </a:solidFill>
              </a:rPr>
              <a:t>Ondersteunen bloedglucosespiegel</a:t>
            </a:r>
          </a:p>
          <a:p>
            <a:pPr lvl="1"/>
            <a:r>
              <a:rPr lang="nl-NL" sz="1600">
                <a:solidFill>
                  <a:srgbClr val="000000"/>
                </a:solidFill>
              </a:rPr>
              <a:t>Zachtere ontlasting en bacteriegroei in darm en verlagen risico op darmontsteking vooral bij oudere mensen</a:t>
            </a:r>
          </a:p>
          <a:p>
            <a:pPr lvl="1"/>
            <a:r>
              <a:rPr lang="nl-NL" sz="1600">
                <a:solidFill>
                  <a:srgbClr val="000000"/>
                </a:solidFill>
              </a:rPr>
              <a:t>Verlaging slechte cholesterol</a:t>
            </a:r>
          </a:p>
          <a:p>
            <a:r>
              <a:rPr lang="nl-NL" sz="1600">
                <a:solidFill>
                  <a:srgbClr val="000000"/>
                </a:solidFill>
              </a:rPr>
              <a:t>Eet fruit i.p.v. het te drinken. Vervang witte, rijst, pasta en brood door zilvervliesrijst, volkoren/bruin boord en pasta. Rauwkost of gedroogde vruchten i.p.v. chips en koek. Vervang vlees regelmatig door peulvruchten. Minimaal 200 gram groenten per dag.</a:t>
            </a:r>
          </a:p>
        </p:txBody>
      </p:sp>
    </p:spTree>
    <p:extLst>
      <p:ext uri="{BB962C8B-B14F-4D97-AF65-F5344CB8AC3E}">
        <p14:creationId xmlns:p14="http://schemas.microsoft.com/office/powerpoint/2010/main" val="1849490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C8F711E4-A74A-3947-BD02-3ADA6CD4DA8D}"/>
              </a:ext>
            </a:extLst>
          </p:cNvPr>
          <p:cNvPicPr>
            <a:picLocks noChangeAspect="1"/>
          </p:cNvPicPr>
          <p:nvPr/>
        </p:nvPicPr>
        <p:blipFill rotWithShape="1">
          <a:blip r:embed="rId3"/>
          <a:srcRect l="8332" r="8334"/>
          <a:stretch/>
        </p:blipFill>
        <p:spPr>
          <a:xfrm>
            <a:off x="20" y="10"/>
            <a:ext cx="9143980" cy="6857990"/>
          </a:xfrm>
          <a:prstGeom prst="rect">
            <a:avLst/>
          </a:prstGeom>
        </p:spPr>
      </p:pic>
    </p:spTree>
    <p:extLst>
      <p:ext uri="{BB962C8B-B14F-4D97-AF65-F5344CB8AC3E}">
        <p14:creationId xmlns:p14="http://schemas.microsoft.com/office/powerpoint/2010/main" val="2437345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r>
              <a:rPr lang="en-US" sz="4700" kern="1200">
                <a:solidFill>
                  <a:srgbClr val="FFFFFF"/>
                </a:solidFill>
                <a:latin typeface="+mj-lt"/>
                <a:ea typeface="+mj-ea"/>
                <a:cs typeface="+mj-cs"/>
              </a:rPr>
              <a:t>Bloedglucosespiegel</a:t>
            </a:r>
          </a:p>
        </p:txBody>
      </p:sp>
      <p:sp>
        <p:nvSpPr>
          <p:cNvPr id="3" name="Tijdelijke aanduiding voor inhoud 2"/>
          <p:cNvSpPr>
            <a:spLocks noGrp="1"/>
          </p:cNvSpPr>
          <p:nvPr>
            <p:ph idx="1"/>
          </p:nvPr>
        </p:nvSpPr>
        <p:spPr>
          <a:xfrm>
            <a:off x="1143000" y="1525638"/>
            <a:ext cx="6858000" cy="420001"/>
          </a:xfrm>
        </p:spPr>
        <p:txBody>
          <a:bodyPr vert="horz" lIns="91440" tIns="45720" rIns="91440" bIns="45720" rtlCol="0">
            <a:normAutofit/>
          </a:bodyPr>
          <a:lstStyle/>
          <a:p>
            <a:pPr marL="0" indent="0" algn="ctr" defTabSz="914400">
              <a:spcBef>
                <a:spcPts val="1000"/>
              </a:spcBef>
              <a:buNone/>
            </a:pPr>
            <a:r>
              <a:rPr lang="en-US" sz="1700" kern="1200">
                <a:solidFill>
                  <a:srgbClr val="00BBEA"/>
                </a:solidFill>
                <a:latin typeface="+mn-lt"/>
                <a:ea typeface="+mn-ea"/>
                <a:cs typeface="+mn-cs"/>
              </a:rPr>
              <a:t>Glycemische index ( hoe snel stijgt de bloedglucosespiegel van een product)</a:t>
            </a:r>
          </a:p>
        </p:txBody>
      </p:sp>
      <p:cxnSp>
        <p:nvCxnSpPr>
          <p:cNvPr id="15"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Tijdelijke aanduiding voor inhou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051" y="2509911"/>
            <a:ext cx="5900572" cy="3997637"/>
          </a:xfrm>
          <a:prstGeom prst="rect">
            <a:avLst/>
          </a:prstGeom>
        </p:spPr>
      </p:pic>
    </p:spTree>
    <p:extLst>
      <p:ext uri="{BB962C8B-B14F-4D97-AF65-F5344CB8AC3E}">
        <p14:creationId xmlns:p14="http://schemas.microsoft.com/office/powerpoint/2010/main" val="2335679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C6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393192" y="4767072"/>
            <a:ext cx="4945641" cy="1625210"/>
          </a:xfrm>
        </p:spPr>
        <p:txBody>
          <a:bodyPr>
            <a:normAutofit/>
          </a:bodyPr>
          <a:lstStyle/>
          <a:p>
            <a:pPr algn="r"/>
            <a:r>
              <a:rPr lang="nl-NL">
                <a:solidFill>
                  <a:srgbClr val="FFFFFF"/>
                </a:solidFill>
              </a:rPr>
              <a:t>Eiwitten minimaal 0,8 gram per kg lichaamsgewicht </a:t>
            </a:r>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l="9081" r="4998"/>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6021989" y="917725"/>
            <a:ext cx="2568554" cy="4852362"/>
          </a:xfrm>
        </p:spPr>
        <p:txBody>
          <a:bodyPr anchor="ctr">
            <a:normAutofit/>
          </a:bodyPr>
          <a:lstStyle/>
          <a:p>
            <a:r>
              <a:rPr lang="nl-NL" sz="1700" dirty="0">
                <a:solidFill>
                  <a:srgbClr val="FFFFFF"/>
                </a:solidFill>
              </a:rPr>
              <a:t>Bouwstof voor het lichaam.</a:t>
            </a:r>
          </a:p>
          <a:p>
            <a:r>
              <a:rPr lang="nl-NL" sz="1700" dirty="0">
                <a:solidFill>
                  <a:srgbClr val="FFFFFF"/>
                </a:solidFill>
              </a:rPr>
              <a:t>Herstel en opbouw van spieren en (bot)weefsel.</a:t>
            </a:r>
          </a:p>
          <a:p>
            <a:r>
              <a:rPr lang="nl-NL" sz="1700" dirty="0">
                <a:solidFill>
                  <a:srgbClr val="FFFFFF"/>
                </a:solidFill>
              </a:rPr>
              <a:t>Spelen een belangrijke rol bij diverse fysiologische processen.</a:t>
            </a:r>
          </a:p>
          <a:p>
            <a:r>
              <a:rPr lang="nl-NL" sz="1700" dirty="0">
                <a:solidFill>
                  <a:srgbClr val="FFFFFF"/>
                </a:solidFill>
              </a:rPr>
              <a:t>Eiwitten geven sneller een verzadigd gevoel.</a:t>
            </a:r>
          </a:p>
          <a:p>
            <a:r>
              <a:rPr lang="nl-NL" sz="1700" dirty="0">
                <a:solidFill>
                  <a:srgbClr val="FFFFFF"/>
                </a:solidFill>
              </a:rPr>
              <a:t>Relatie afvallen en sporten.</a:t>
            </a:r>
          </a:p>
          <a:p>
            <a:r>
              <a:rPr lang="nl-NL" sz="1700" dirty="0">
                <a:solidFill>
                  <a:srgbClr val="FFFFFF"/>
                </a:solidFill>
              </a:rPr>
              <a:t>Groepen mensen die meer eiwitten nodig hebben.</a:t>
            </a:r>
          </a:p>
          <a:p>
            <a:r>
              <a:rPr lang="nl-NL" sz="1700" dirty="0">
                <a:solidFill>
                  <a:srgbClr val="FFFFFF"/>
                </a:solidFill>
              </a:rPr>
              <a:t>4 kcal per gram</a:t>
            </a:r>
          </a:p>
          <a:p>
            <a:endParaRPr lang="nl-NL" sz="1700" dirty="0">
              <a:solidFill>
                <a:srgbClr val="FFFFFF"/>
              </a:solidFill>
            </a:endParaRPr>
          </a:p>
          <a:p>
            <a:endParaRPr lang="nl-NL" sz="1700" dirty="0">
              <a:solidFill>
                <a:srgbClr val="FFFFFF"/>
              </a:solidFill>
            </a:endParaRPr>
          </a:p>
          <a:p>
            <a:endParaRPr lang="nl-NL" sz="1700" dirty="0">
              <a:solidFill>
                <a:srgbClr val="FFFFFF"/>
              </a:solidFill>
            </a:endParaRPr>
          </a:p>
        </p:txBody>
      </p:sp>
    </p:spTree>
    <p:extLst>
      <p:ext uri="{BB962C8B-B14F-4D97-AF65-F5344CB8AC3E}">
        <p14:creationId xmlns:p14="http://schemas.microsoft.com/office/powerpoint/2010/main" val="265407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91490" y="365125"/>
            <a:ext cx="3840085" cy="1692794"/>
          </a:xfrm>
        </p:spPr>
        <p:txBody>
          <a:bodyPr>
            <a:normAutofit/>
          </a:bodyPr>
          <a:lstStyle/>
          <a:p>
            <a:r>
              <a:rPr lang="nl-NL" sz="2800"/>
              <a:t>Vetten 20%</a:t>
            </a:r>
            <a:r>
              <a:rPr lang="en-US" sz="2800"/>
              <a:t>-</a:t>
            </a:r>
            <a:r>
              <a:rPr lang="nl-NL" sz="2800"/>
              <a:t>40% (20-35% gewichtstoename)</a:t>
            </a:r>
            <a:br>
              <a:rPr lang="nl-NL" sz="2800"/>
            </a:br>
            <a:r>
              <a:rPr lang="nl-NL" sz="2800"/>
              <a:t>waarvan verzadigd vet max. 10%</a:t>
            </a:r>
          </a:p>
        </p:txBody>
      </p:sp>
      <p:cxnSp>
        <p:nvCxnSpPr>
          <p:cNvPr id="15"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1490" y="2575034"/>
            <a:ext cx="3840085" cy="3462228"/>
          </a:xfrm>
        </p:spPr>
        <p:txBody>
          <a:bodyPr>
            <a:normAutofit/>
          </a:bodyPr>
          <a:lstStyle/>
          <a:p>
            <a:r>
              <a:rPr lang="nl-NL" sz="1600" dirty="0"/>
              <a:t>Leverancier van voedingsstoffen en essentiële vetzuren                                   (vitamine A,D,E omega 3 en 6).</a:t>
            </a:r>
          </a:p>
          <a:p>
            <a:r>
              <a:rPr lang="nl-NL" sz="1600" dirty="0"/>
              <a:t>Opbouw cellen.</a:t>
            </a:r>
          </a:p>
          <a:p>
            <a:r>
              <a:rPr lang="nl-NL" sz="1600" dirty="0"/>
              <a:t>Isolatie.</a:t>
            </a:r>
          </a:p>
          <a:p>
            <a:r>
              <a:rPr lang="nl-NL" sz="1600" dirty="0"/>
              <a:t>Langere verzadiging door langer in de maag.</a:t>
            </a:r>
          </a:p>
          <a:p>
            <a:r>
              <a:rPr lang="nl-NL" sz="1600" dirty="0"/>
              <a:t>Verzadigde en onverzadigde vetten (later meer).</a:t>
            </a:r>
          </a:p>
          <a:p>
            <a:r>
              <a:rPr lang="nl-NL" sz="1600" dirty="0"/>
              <a:t>Levert meer kilocalorieën 9 kcal per gram</a:t>
            </a:r>
          </a:p>
          <a:p>
            <a:endParaRPr lang="nl-NL" sz="1600" dirty="0"/>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5546" r="-1" b="610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074168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Alcohol</a:t>
            </a:r>
          </a:p>
        </p:txBody>
      </p:sp>
      <p:sp>
        <p:nvSpPr>
          <p:cNvPr id="5" name="Tijdelijke aanduiding voor inhoud 4"/>
          <p:cNvSpPr>
            <a:spLocks noGrp="1"/>
          </p:cNvSpPr>
          <p:nvPr>
            <p:ph idx="1"/>
          </p:nvPr>
        </p:nvSpPr>
        <p:spPr/>
        <p:txBody>
          <a:bodyPr/>
          <a:lstStyle/>
          <a:p>
            <a:r>
              <a:rPr lang="nl-NL" dirty="0"/>
              <a:t>1 gram alcohol levert 7 kilocalorieën.  </a:t>
            </a:r>
          </a:p>
          <a:p>
            <a:r>
              <a:rPr lang="nl-NL" dirty="0"/>
              <a:t>Geen voedingsstof, maar kan wel worden opgeslagen in vet.</a:t>
            </a:r>
          </a:p>
        </p:txBody>
      </p:sp>
      <p:pic>
        <p:nvPicPr>
          <p:cNvPr id="6" name="Afbeelding 5"/>
          <p:cNvPicPr>
            <a:picLocks noChangeAspect="1"/>
          </p:cNvPicPr>
          <p:nvPr/>
        </p:nvPicPr>
        <p:blipFill>
          <a:blip r:embed="rId2"/>
          <a:stretch>
            <a:fillRect/>
          </a:stretch>
        </p:blipFill>
        <p:spPr>
          <a:xfrm>
            <a:off x="235560" y="3385566"/>
            <a:ext cx="4174406" cy="1683794"/>
          </a:xfrm>
          <a:prstGeom prst="rect">
            <a:avLst/>
          </a:prstGeom>
        </p:spPr>
      </p:pic>
      <p:pic>
        <p:nvPicPr>
          <p:cNvPr id="3" name="Afbeelding 2"/>
          <p:cNvPicPr>
            <a:picLocks noChangeAspect="1"/>
          </p:cNvPicPr>
          <p:nvPr/>
        </p:nvPicPr>
        <p:blipFill>
          <a:blip r:embed="rId3"/>
          <a:stretch>
            <a:fillRect/>
          </a:stretch>
        </p:blipFill>
        <p:spPr>
          <a:xfrm>
            <a:off x="4490217" y="3602510"/>
            <a:ext cx="2657475" cy="1466850"/>
          </a:xfrm>
          <a:prstGeom prst="rect">
            <a:avLst/>
          </a:prstGeom>
        </p:spPr>
      </p:pic>
    </p:spTree>
    <p:extLst>
      <p:ext uri="{BB962C8B-B14F-4D97-AF65-F5344CB8AC3E}">
        <p14:creationId xmlns:p14="http://schemas.microsoft.com/office/powerpoint/2010/main" val="2117368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1054FA-3E84-D64C-B55F-A1838EEB923F}"/>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800" kern="1200">
                <a:solidFill>
                  <a:schemeClr val="bg1"/>
                </a:solidFill>
                <a:latin typeface="+mj-lt"/>
                <a:ea typeface="+mj-ea"/>
                <a:cs typeface="+mj-cs"/>
              </a:rPr>
              <a:t>Nederlandse beweegrichtlijnen</a:t>
            </a:r>
          </a:p>
        </p:txBody>
      </p:sp>
      <p:pic>
        <p:nvPicPr>
          <p:cNvPr id="5" name="Tijdelijke aanduiding voor inhoud 4">
            <a:extLst>
              <a:ext uri="{FF2B5EF4-FFF2-40B4-BE49-F238E27FC236}">
                <a16:creationId xmlns:a16="http://schemas.microsoft.com/office/drawing/2014/main" id="{D2AF67E1-7FE1-AC46-8470-A9281A48F781}"/>
              </a:ext>
            </a:extLst>
          </p:cNvPr>
          <p:cNvPicPr>
            <a:picLocks noGrp="1" noChangeAspect="1"/>
          </p:cNvPicPr>
          <p:nvPr>
            <p:ph idx="1"/>
          </p:nvPr>
        </p:nvPicPr>
        <p:blipFill>
          <a:blip r:embed="rId3"/>
          <a:stretch>
            <a:fillRect/>
          </a:stretch>
        </p:blipFill>
        <p:spPr>
          <a:xfrm>
            <a:off x="482600" y="2032097"/>
            <a:ext cx="8178799" cy="3680459"/>
          </a:xfrm>
          <a:prstGeom prst="rect">
            <a:avLst/>
          </a:prstGeom>
        </p:spPr>
      </p:pic>
      <p:sp>
        <p:nvSpPr>
          <p:cNvPr id="3" name="Rechthoek 2">
            <a:extLst>
              <a:ext uri="{FF2B5EF4-FFF2-40B4-BE49-F238E27FC236}">
                <a16:creationId xmlns:a16="http://schemas.microsoft.com/office/drawing/2014/main" id="{A76AB82C-6033-7C44-8FA1-7C03CB7026F7}"/>
              </a:ext>
            </a:extLst>
          </p:cNvPr>
          <p:cNvSpPr/>
          <p:nvPr/>
        </p:nvSpPr>
        <p:spPr>
          <a:xfrm>
            <a:off x="2758489" y="5405051"/>
            <a:ext cx="1455078" cy="584775"/>
          </a:xfrm>
          <a:prstGeom prst="rect">
            <a:avLst/>
          </a:prstGeom>
        </p:spPr>
        <p:txBody>
          <a:bodyPr wrap="none">
            <a:spAutoFit/>
          </a:bodyPr>
          <a:lstStyle/>
          <a:p>
            <a:pPr>
              <a:spcAft>
                <a:spcPts val="600"/>
              </a:spcAft>
            </a:pPr>
            <a:r>
              <a:rPr lang="nl-NL" sz="1350" dirty="0">
                <a:hlinkClick r:id="rId4"/>
              </a:rPr>
              <a:t>Beweegrichtlijnen</a:t>
            </a:r>
            <a:endParaRPr lang="nl-NL" sz="1350"/>
          </a:p>
          <a:p>
            <a:pPr>
              <a:spcAft>
                <a:spcPts val="600"/>
              </a:spcAft>
            </a:pPr>
            <a:endParaRPr lang="nl-NL" sz="1350"/>
          </a:p>
        </p:txBody>
      </p:sp>
    </p:spTree>
    <p:extLst>
      <p:ext uri="{BB962C8B-B14F-4D97-AF65-F5344CB8AC3E}">
        <p14:creationId xmlns:p14="http://schemas.microsoft.com/office/powerpoint/2010/main" val="4074785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MET-waarde deze moet op basis van intensiviteit snappen</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3445" y="1829966"/>
            <a:ext cx="5374433" cy="3660006"/>
          </a:xfrm>
        </p:spPr>
      </p:pic>
    </p:spTree>
    <p:extLst>
      <p:ext uri="{BB962C8B-B14F-4D97-AF65-F5344CB8AC3E}">
        <p14:creationId xmlns:p14="http://schemas.microsoft.com/office/powerpoint/2010/main" val="1991238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0B9AD2A0-BE4B-0F4F-853E-37EB9936EFDC}"/>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defTabSz="914400"/>
            <a:r>
              <a:rPr lang="en-US" sz="6000" kern="1200">
                <a:solidFill>
                  <a:srgbClr val="FFFFFF"/>
                </a:solidFill>
                <a:latin typeface="+mj-lt"/>
                <a:ea typeface="+mj-ea"/>
                <a:cs typeface="+mj-cs"/>
              </a:rPr>
              <a:t>Rode draad</a:t>
            </a:r>
          </a:p>
        </p:txBody>
      </p:sp>
      <p:sp>
        <p:nvSpPr>
          <p:cNvPr id="3" name="Tijdelijke aanduiding voor inhoud 2">
            <a:extLst>
              <a:ext uri="{FF2B5EF4-FFF2-40B4-BE49-F238E27FC236}">
                <a16:creationId xmlns:a16="http://schemas.microsoft.com/office/drawing/2014/main" id="{132C707E-CE23-EE4B-B15D-399C057B55F6}"/>
              </a:ext>
            </a:extLst>
          </p:cNvPr>
          <p:cNvSpPr>
            <a:spLocks noGrp="1"/>
          </p:cNvSpPr>
          <p:nvPr>
            <p:ph idx="1"/>
          </p:nvPr>
        </p:nvSpPr>
        <p:spPr>
          <a:xfrm>
            <a:off x="2284026" y="4074718"/>
            <a:ext cx="4578895" cy="682079"/>
          </a:xfrm>
        </p:spPr>
        <p:txBody>
          <a:bodyPr vert="horz" lIns="91440" tIns="45720" rIns="91440" bIns="45720" rtlCol="0">
            <a:normAutofit/>
          </a:bodyPr>
          <a:lstStyle/>
          <a:p>
            <a:pPr marL="0" indent="0" algn="ctr" defTabSz="914400">
              <a:spcBef>
                <a:spcPts val="1000"/>
              </a:spcBef>
              <a:buNone/>
            </a:pPr>
            <a:r>
              <a:rPr lang="en-US" sz="2400" kern="1200" dirty="0" err="1">
                <a:solidFill>
                  <a:srgbClr val="FFFFFF"/>
                </a:solidFill>
                <a:latin typeface="+mn-lt"/>
                <a:ea typeface="+mn-ea"/>
                <a:cs typeface="+mn-cs"/>
              </a:rPr>
              <a:t>Bekijk</a:t>
            </a:r>
            <a:r>
              <a:rPr lang="en-US" sz="2400" kern="1200" dirty="0">
                <a:solidFill>
                  <a:srgbClr val="FFFFFF"/>
                </a:solidFill>
                <a:latin typeface="+mn-lt"/>
                <a:ea typeface="+mn-ea"/>
                <a:cs typeface="+mn-cs"/>
              </a:rPr>
              <a:t> PowerPoint in Wiki</a:t>
            </a:r>
          </a:p>
        </p:txBody>
      </p:sp>
    </p:spTree>
    <p:extLst>
      <p:ext uri="{BB962C8B-B14F-4D97-AF65-F5344CB8AC3E}">
        <p14:creationId xmlns:p14="http://schemas.microsoft.com/office/powerpoint/2010/main" val="580759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07C6C93-2B7E-F443-A734-D132B3E70D0E}"/>
              </a:ext>
            </a:extLst>
          </p:cNvPr>
          <p:cNvSpPr>
            <a:spLocks noGrp="1"/>
          </p:cNvSpPr>
          <p:nvPr>
            <p:ph type="title"/>
          </p:nvPr>
        </p:nvSpPr>
        <p:spPr>
          <a:xfrm>
            <a:off x="628650" y="631825"/>
            <a:ext cx="7886700" cy="1325563"/>
          </a:xfrm>
        </p:spPr>
        <p:txBody>
          <a:bodyPr>
            <a:normAutofit/>
          </a:bodyPr>
          <a:lstStyle/>
          <a:p>
            <a:r>
              <a:rPr lang="nl-NL" dirty="0"/>
              <a:t>Week 1 spijsvertering</a:t>
            </a:r>
            <a:br>
              <a:rPr lang="nl-NL" dirty="0"/>
            </a:br>
            <a:endParaRPr lang="nl-NL" dirty="0"/>
          </a:p>
        </p:txBody>
      </p:sp>
      <p:sp>
        <p:nvSpPr>
          <p:cNvPr id="3" name="Tijdelijke aanduiding voor inhoud 2">
            <a:extLst>
              <a:ext uri="{FF2B5EF4-FFF2-40B4-BE49-F238E27FC236}">
                <a16:creationId xmlns:a16="http://schemas.microsoft.com/office/drawing/2014/main" id="{E49B740E-FC15-7945-8F89-9A411DCA1130}"/>
              </a:ext>
            </a:extLst>
          </p:cNvPr>
          <p:cNvSpPr>
            <a:spLocks noGrp="1"/>
          </p:cNvSpPr>
          <p:nvPr>
            <p:ph idx="1"/>
          </p:nvPr>
        </p:nvSpPr>
        <p:spPr>
          <a:xfrm>
            <a:off x="628650" y="2057400"/>
            <a:ext cx="7886700" cy="3871762"/>
          </a:xfrm>
        </p:spPr>
        <p:txBody>
          <a:bodyPr>
            <a:normAutofit/>
          </a:bodyPr>
          <a:lstStyle/>
          <a:p>
            <a:pPr lvl="1"/>
            <a:r>
              <a:rPr lang="nl-NL" sz="2100" dirty="0"/>
              <a:t>De organen maag- darmkanaal op basis van een plaatje kunnen benoemen</a:t>
            </a:r>
          </a:p>
          <a:p>
            <a:pPr lvl="1"/>
            <a:r>
              <a:rPr lang="nl-NL" sz="2100" dirty="0"/>
              <a:t>Spijsverteringsappen en waar </a:t>
            </a:r>
          </a:p>
          <a:p>
            <a:pPr lvl="1"/>
            <a:r>
              <a:rPr lang="nl-NL" sz="2100" dirty="0"/>
              <a:t>Vertering van de verschillende voedingsstoffen (koolhydraten, eiwitten, vetten) mond tot en  de ontlasting. Bijvoorbeeld waar start de vertering van de koolhydraten.</a:t>
            </a:r>
          </a:p>
        </p:txBody>
      </p:sp>
    </p:spTree>
    <p:extLst>
      <p:ext uri="{BB962C8B-B14F-4D97-AF65-F5344CB8AC3E}">
        <p14:creationId xmlns:p14="http://schemas.microsoft.com/office/powerpoint/2010/main" val="1584578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160B3CE-4749-264D-B084-1CE52EF5EB83}"/>
              </a:ext>
            </a:extLst>
          </p:cNvPr>
          <p:cNvSpPr>
            <a:spLocks noGrp="1"/>
          </p:cNvSpPr>
          <p:nvPr>
            <p:ph type="title"/>
          </p:nvPr>
        </p:nvSpPr>
        <p:spPr>
          <a:xfrm>
            <a:off x="647271" y="1012004"/>
            <a:ext cx="2562119" cy="4795408"/>
          </a:xfrm>
        </p:spPr>
        <p:txBody>
          <a:bodyPr>
            <a:normAutofit/>
          </a:bodyPr>
          <a:lstStyle/>
          <a:p>
            <a:r>
              <a:rPr lang="nl-NL" dirty="0">
                <a:solidFill>
                  <a:srgbClr val="FFFFFF"/>
                </a:solidFill>
              </a:rPr>
              <a:t>Doel deze week </a:t>
            </a:r>
          </a:p>
        </p:txBody>
      </p:sp>
      <p:graphicFrame>
        <p:nvGraphicFramePr>
          <p:cNvPr id="5" name="Tijdelijke aanduiding voor inhoud 2">
            <a:extLst>
              <a:ext uri="{FF2B5EF4-FFF2-40B4-BE49-F238E27FC236}">
                <a16:creationId xmlns:a16="http://schemas.microsoft.com/office/drawing/2014/main" id="{DAECB17F-6B66-4996-A0CF-3E8650FE74FF}"/>
              </a:ext>
            </a:extLst>
          </p:cNvPr>
          <p:cNvGraphicFramePr>
            <a:graphicFrameLocks noGrp="1"/>
          </p:cNvGraphicFramePr>
          <p:nvPr>
            <p:ph idx="1"/>
            <p:extLst>
              <p:ext uri="{D42A27DB-BD31-4B8C-83A1-F6EECF244321}">
                <p14:modId xmlns:p14="http://schemas.microsoft.com/office/powerpoint/2010/main" val="3228352239"/>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22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E2E0AFE-704B-4CB8-AB9D-D4472787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4319338"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16137" y="640263"/>
            <a:ext cx="3683869" cy="1344975"/>
          </a:xfrm>
        </p:spPr>
        <p:txBody>
          <a:bodyPr>
            <a:normAutofit/>
          </a:bodyPr>
          <a:lstStyle/>
          <a:p>
            <a:r>
              <a:rPr lang="nl-NL" sz="3500"/>
              <a:t>Het maag-darm kanaal</a:t>
            </a:r>
          </a:p>
        </p:txBody>
      </p:sp>
      <p:sp>
        <p:nvSpPr>
          <p:cNvPr id="3" name="Tijdelijke aanduiding voor inhoud 2"/>
          <p:cNvSpPr>
            <a:spLocks noGrp="1"/>
          </p:cNvSpPr>
          <p:nvPr>
            <p:ph idx="1"/>
          </p:nvPr>
        </p:nvSpPr>
        <p:spPr>
          <a:xfrm>
            <a:off x="616136" y="2121762"/>
            <a:ext cx="3683870" cy="3626917"/>
          </a:xfrm>
        </p:spPr>
        <p:txBody>
          <a:bodyPr>
            <a:normAutofit/>
          </a:bodyPr>
          <a:lstStyle/>
          <a:p>
            <a:pPr marL="0" indent="0">
              <a:buNone/>
            </a:pPr>
            <a:r>
              <a:rPr lang="nl-NL" sz="1500"/>
              <a:t>Het maagdarm kanaal is een holte die door het lichaam loopt, van mond tot anus. Het bestaat uit: </a:t>
            </a:r>
          </a:p>
          <a:p>
            <a:pPr lvl="1"/>
            <a:r>
              <a:rPr lang="nl-NL" sz="1500"/>
              <a:t>mond </a:t>
            </a:r>
          </a:p>
          <a:p>
            <a:pPr lvl="1"/>
            <a:r>
              <a:rPr lang="nl-NL" sz="1500"/>
              <a:t>mondholte</a:t>
            </a:r>
          </a:p>
          <a:p>
            <a:pPr lvl="1"/>
            <a:r>
              <a:rPr lang="nl-NL" sz="1500"/>
              <a:t>keelholte</a:t>
            </a:r>
          </a:p>
          <a:p>
            <a:pPr lvl="1"/>
            <a:r>
              <a:rPr lang="nl-NL" sz="1500"/>
              <a:t>slokdarm</a:t>
            </a:r>
          </a:p>
          <a:p>
            <a:pPr lvl="1"/>
            <a:r>
              <a:rPr lang="nl-NL" sz="1500"/>
              <a:t>maag</a:t>
            </a:r>
          </a:p>
          <a:p>
            <a:pPr lvl="1"/>
            <a:r>
              <a:rPr lang="nl-NL" sz="1500"/>
              <a:t>dunne darm (met 12-vingerige darm)</a:t>
            </a:r>
          </a:p>
          <a:p>
            <a:pPr lvl="1"/>
            <a:r>
              <a:rPr lang="nl-NL" sz="1500"/>
              <a:t>blinde darm</a:t>
            </a:r>
          </a:p>
          <a:p>
            <a:pPr lvl="1"/>
            <a:r>
              <a:rPr lang="nl-NL" sz="1500"/>
              <a:t>dikke darm</a:t>
            </a:r>
          </a:p>
          <a:p>
            <a:pPr lvl="1"/>
            <a:r>
              <a:rPr lang="nl-NL" sz="1500"/>
              <a:t>endeldarm</a:t>
            </a:r>
          </a:p>
          <a:p>
            <a:pPr lvl="1"/>
            <a:r>
              <a:rPr lang="nl-NL" sz="1500"/>
              <a:t>anus</a:t>
            </a:r>
          </a:p>
          <a:p>
            <a:endParaRPr lang="nl-NL" sz="1500"/>
          </a:p>
        </p:txBody>
      </p:sp>
      <p:pic>
        <p:nvPicPr>
          <p:cNvPr id="1026" name="Picture 2" descr="Afbeeldingsresultaat voor maagdarmkanaal"/>
          <p:cNvPicPr>
            <a:picLocks noChangeAspect="1" noChangeArrowheads="1"/>
          </p:cNvPicPr>
          <p:nvPr/>
        </p:nvPicPr>
        <p:blipFill rotWithShape="1">
          <a:blip r:embed="rId2">
            <a:extLst>
              <a:ext uri="{28A0092B-C50C-407E-A947-70E740481C1C}">
                <a14:useLocalDpi xmlns:a14="http://schemas.microsoft.com/office/drawing/2010/main" val="0"/>
              </a:ext>
            </a:extLst>
          </a:blip>
          <a:srcRect t="5317" r="-1" b="-1"/>
          <a:stretch/>
        </p:blipFill>
        <p:spPr bwMode="auto">
          <a:xfrm>
            <a:off x="5047203" y="321176"/>
            <a:ext cx="1480501" cy="21902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fbeeldingsresultaat voor maagdarmkanaal">
            <a:extLst>
              <a:ext uri="{FF2B5EF4-FFF2-40B4-BE49-F238E27FC236}">
                <a16:creationId xmlns:a16="http://schemas.microsoft.com/office/drawing/2014/main" id="{454205E0-9AA6-8744-86A1-67BA4CC18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17" r="-1" b="-1"/>
          <a:stretch/>
        </p:blipFill>
        <p:spPr bwMode="auto">
          <a:xfrm>
            <a:off x="7205502" y="321733"/>
            <a:ext cx="1480124" cy="218973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circuit&#10;&#10;Automatisch gegenereerde beschrijving">
            <a:extLst>
              <a:ext uri="{FF2B5EF4-FFF2-40B4-BE49-F238E27FC236}">
                <a16:creationId xmlns:a16="http://schemas.microsoft.com/office/drawing/2014/main" id="{E08CDECA-E9F1-8A42-BB00-0234F33C0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049" y="3612763"/>
            <a:ext cx="4074921" cy="1803152"/>
          </a:xfrm>
          <a:prstGeom prst="rect">
            <a:avLst/>
          </a:prstGeom>
        </p:spPr>
      </p:pic>
    </p:spTree>
    <p:extLst>
      <p:ext uri="{BB962C8B-B14F-4D97-AF65-F5344CB8AC3E}">
        <p14:creationId xmlns:p14="http://schemas.microsoft.com/office/powerpoint/2010/main" val="136545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14E826-077F-2D44-A0FF-8C8E5D73116E}"/>
              </a:ext>
            </a:extLst>
          </p:cNvPr>
          <p:cNvSpPr>
            <a:spLocks noGrp="1"/>
          </p:cNvSpPr>
          <p:nvPr>
            <p:ph type="title"/>
          </p:nvPr>
        </p:nvSpPr>
        <p:spPr>
          <a:xfrm>
            <a:off x="628650" y="365125"/>
            <a:ext cx="7886700" cy="1325563"/>
          </a:xfrm>
        </p:spPr>
        <p:txBody>
          <a:bodyPr>
            <a:normAutofit/>
          </a:bodyPr>
          <a:lstStyle/>
          <a:p>
            <a:r>
              <a:rPr lang="nl-NL" dirty="0"/>
              <a:t>Week 2 HACCP voedselveiligheid</a:t>
            </a:r>
          </a:p>
        </p:txBody>
      </p:sp>
      <p:graphicFrame>
        <p:nvGraphicFramePr>
          <p:cNvPr id="5" name="Tijdelijke aanduiding voor inhoud 2">
            <a:extLst>
              <a:ext uri="{FF2B5EF4-FFF2-40B4-BE49-F238E27FC236}">
                <a16:creationId xmlns:a16="http://schemas.microsoft.com/office/drawing/2014/main" id="{654EB4B6-9642-4441-9D39-231946A93846}"/>
              </a:ext>
            </a:extLst>
          </p:cNvPr>
          <p:cNvGraphicFramePr>
            <a:graphicFrameLocks noGrp="1"/>
          </p:cNvGraphicFramePr>
          <p:nvPr>
            <p:ph idx="1"/>
            <p:extLst>
              <p:ext uri="{D42A27DB-BD31-4B8C-83A1-F6EECF244321}">
                <p14:modId xmlns:p14="http://schemas.microsoft.com/office/powerpoint/2010/main" val="228977627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4377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16137" y="640263"/>
            <a:ext cx="4653738" cy="1344975"/>
          </a:xfrm>
        </p:spPr>
        <p:txBody>
          <a:bodyPr>
            <a:normAutofit/>
          </a:bodyPr>
          <a:lstStyle/>
          <a:p>
            <a:r>
              <a:rPr lang="nl-NL" sz="3500"/>
              <a:t>Week 3 voeding en duurzaamheid</a:t>
            </a:r>
          </a:p>
        </p:txBody>
      </p:sp>
      <p:sp>
        <p:nvSpPr>
          <p:cNvPr id="3" name="Tijdelijke aanduiding voor inhoud 2"/>
          <p:cNvSpPr>
            <a:spLocks noGrp="1"/>
          </p:cNvSpPr>
          <p:nvPr>
            <p:ph idx="1"/>
          </p:nvPr>
        </p:nvSpPr>
        <p:spPr>
          <a:xfrm>
            <a:off x="616136" y="2121762"/>
            <a:ext cx="4653738" cy="3626917"/>
          </a:xfrm>
        </p:spPr>
        <p:txBody>
          <a:bodyPr>
            <a:normAutofit/>
          </a:bodyPr>
          <a:lstStyle/>
          <a:p>
            <a:r>
              <a:rPr lang="nl-NL" sz="1900"/>
              <a:t>Duurzaam voedselsysteem</a:t>
            </a:r>
          </a:p>
          <a:p>
            <a:r>
              <a:rPr lang="nl-NL" sz="1900"/>
              <a:t>Voedselafdruk</a:t>
            </a:r>
          </a:p>
          <a:p>
            <a:r>
              <a:rPr lang="nl-NL" sz="1900"/>
              <a:t>Klimaatbelasting</a:t>
            </a:r>
          </a:p>
          <a:p>
            <a:r>
              <a:rPr lang="nl-NL" sz="1900"/>
              <a:t>Belasting van veeteelt op milieu</a:t>
            </a:r>
          </a:p>
          <a:p>
            <a:r>
              <a:rPr lang="nl-NL" sz="1900"/>
              <a:t>Aspecten van duurzaamheid:</a:t>
            </a:r>
          </a:p>
          <a:p>
            <a:pPr lvl="1"/>
            <a:r>
              <a:rPr lang="nl-NL" sz="1900"/>
              <a:t>Productieketen</a:t>
            </a:r>
          </a:p>
          <a:p>
            <a:pPr lvl="1"/>
            <a:r>
              <a:rPr lang="nl-NL" sz="1900"/>
              <a:t>Klimaatverandering</a:t>
            </a:r>
          </a:p>
          <a:p>
            <a:pPr lvl="1"/>
            <a:r>
              <a:rPr lang="nl-NL" sz="1900"/>
              <a:t>Waterverbruik</a:t>
            </a:r>
          </a:p>
          <a:p>
            <a:pPr lvl="1"/>
            <a:r>
              <a:rPr lang="nl-NL" sz="1900"/>
              <a:t>Bestrijdingsmiddelen en mest</a:t>
            </a:r>
          </a:p>
          <a:p>
            <a:pPr lvl="1"/>
            <a:r>
              <a:rPr lang="nl-NL" sz="1900"/>
              <a:t>Smog en geluidsoverlast</a:t>
            </a:r>
          </a:p>
          <a:p>
            <a:endParaRPr lang="nl-NL" sz="1900"/>
          </a:p>
        </p:txBody>
      </p:sp>
      <p:pic>
        <p:nvPicPr>
          <p:cNvPr id="4" name="Afbeelding 3"/>
          <p:cNvPicPr>
            <a:picLocks noChangeAspect="1"/>
          </p:cNvPicPr>
          <p:nvPr/>
        </p:nvPicPr>
        <p:blipFill>
          <a:blip r:embed="rId3"/>
          <a:stretch>
            <a:fillRect/>
          </a:stretch>
        </p:blipFill>
        <p:spPr>
          <a:xfrm>
            <a:off x="5872163" y="954795"/>
            <a:ext cx="3031807" cy="990227"/>
          </a:xfrm>
          <a:prstGeom prst="rect">
            <a:avLst/>
          </a:prstGeom>
        </p:spPr>
      </p:pic>
      <p:pic>
        <p:nvPicPr>
          <p:cNvPr id="5" name="Picture 2" descr="Afbeeldingsresultaat voor duurzame voedi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72163" y="3007518"/>
            <a:ext cx="3031807" cy="303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958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B2594709-4C19-7540-B18B-8B333042D33A}"/>
              </a:ext>
            </a:extLst>
          </p:cNvPr>
          <p:cNvSpPr>
            <a:spLocks noGrp="1"/>
          </p:cNvSpPr>
          <p:nvPr>
            <p:ph type="title"/>
          </p:nvPr>
        </p:nvSpPr>
        <p:spPr>
          <a:xfrm>
            <a:off x="480059" y="2053641"/>
            <a:ext cx="2751871" cy="2760098"/>
          </a:xfrm>
        </p:spPr>
        <p:txBody>
          <a:bodyPr>
            <a:normAutofit/>
          </a:bodyPr>
          <a:lstStyle/>
          <a:p>
            <a:r>
              <a:rPr lang="nl-NL">
                <a:solidFill>
                  <a:srgbClr val="FFFFFF"/>
                </a:solidFill>
              </a:rPr>
              <a:t>Duurzaamheid en voeding</a:t>
            </a:r>
          </a:p>
        </p:txBody>
      </p:sp>
      <p:sp>
        <p:nvSpPr>
          <p:cNvPr id="3" name="Tijdelijke aanduiding voor inhoud 2">
            <a:extLst>
              <a:ext uri="{FF2B5EF4-FFF2-40B4-BE49-F238E27FC236}">
                <a16:creationId xmlns:a16="http://schemas.microsoft.com/office/drawing/2014/main" id="{5BE7100C-3A8E-3F44-8BDF-765C03B80CC2}"/>
              </a:ext>
            </a:extLst>
          </p:cNvPr>
          <p:cNvSpPr>
            <a:spLocks noGrp="1"/>
          </p:cNvSpPr>
          <p:nvPr>
            <p:ph idx="1"/>
          </p:nvPr>
        </p:nvSpPr>
        <p:spPr>
          <a:xfrm>
            <a:off x="4567930" y="801866"/>
            <a:ext cx="3979563" cy="5230634"/>
          </a:xfrm>
        </p:spPr>
        <p:txBody>
          <a:bodyPr anchor="ctr">
            <a:normAutofit/>
          </a:bodyPr>
          <a:lstStyle/>
          <a:p>
            <a:r>
              <a:rPr lang="nl-NL" dirty="0">
                <a:solidFill>
                  <a:srgbClr val="000000"/>
                </a:solidFill>
                <a:ea typeface="Calibri" pitchFamily="34" charset="0"/>
                <a:cs typeface="Arial" charset="0"/>
              </a:rPr>
              <a:t>Je kunt b</a:t>
            </a:r>
            <a:r>
              <a:rPr lang="nl-NL" dirty="0">
                <a:solidFill>
                  <a:srgbClr val="000000"/>
                </a:solidFill>
              </a:rPr>
              <a:t>enoemen wat duurzaamheid in de voedselketen inhoud.</a:t>
            </a:r>
          </a:p>
          <a:p>
            <a:pPr marL="0" indent="0">
              <a:buNone/>
            </a:pPr>
            <a:endParaRPr lang="nl-NL" dirty="0">
              <a:solidFill>
                <a:srgbClr val="000000"/>
              </a:solidFill>
            </a:endParaRPr>
          </a:p>
          <a:p>
            <a:r>
              <a:rPr lang="nl-NL" dirty="0">
                <a:solidFill>
                  <a:srgbClr val="000000"/>
                </a:solidFill>
              </a:rPr>
              <a:t>Je weet wat er met voedselafdruk wordt bedoeld.</a:t>
            </a:r>
          </a:p>
          <a:p>
            <a:endParaRPr lang="nl-NL" dirty="0">
              <a:solidFill>
                <a:srgbClr val="000000"/>
              </a:solidFill>
            </a:endParaRPr>
          </a:p>
          <a:p>
            <a:r>
              <a:rPr lang="nl-NL" dirty="0">
                <a:solidFill>
                  <a:srgbClr val="000000"/>
                </a:solidFill>
              </a:rPr>
              <a:t>Je kunt beschrijven welke aanpassingen de consument moet doen om duurzaamheid in de keten te bevorderen</a:t>
            </a:r>
          </a:p>
        </p:txBody>
      </p:sp>
    </p:spTree>
    <p:extLst>
      <p:ext uri="{BB962C8B-B14F-4D97-AF65-F5344CB8AC3E}">
        <p14:creationId xmlns:p14="http://schemas.microsoft.com/office/powerpoint/2010/main" val="3876790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63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393192" y="4767072"/>
            <a:ext cx="4945641" cy="1625210"/>
          </a:xfrm>
        </p:spPr>
        <p:txBody>
          <a:bodyPr>
            <a:normAutofit/>
          </a:bodyPr>
          <a:lstStyle/>
          <a:p>
            <a:pPr algn="r"/>
            <a:r>
              <a:rPr lang="nl-NL">
                <a:solidFill>
                  <a:srgbClr val="FFFFFF"/>
                </a:solidFill>
              </a:rPr>
              <a:t>Inhoud</a:t>
            </a:r>
          </a:p>
        </p:txBody>
      </p:sp>
      <p:pic>
        <p:nvPicPr>
          <p:cNvPr id="4" name="Afbeelding 3"/>
          <p:cNvPicPr>
            <a:picLocks noChangeAspect="1"/>
          </p:cNvPicPr>
          <p:nvPr/>
        </p:nvPicPr>
        <p:blipFill rotWithShape="1">
          <a:blip r:embed="rId2"/>
          <a:srcRect r="3336"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6021989" y="917725"/>
            <a:ext cx="2568554" cy="4852362"/>
          </a:xfrm>
        </p:spPr>
        <p:txBody>
          <a:bodyPr anchor="ctr">
            <a:normAutofit/>
          </a:bodyPr>
          <a:lstStyle/>
          <a:p>
            <a:r>
              <a:rPr lang="nl-NL" sz="1700">
                <a:solidFill>
                  <a:srgbClr val="FFFFFF"/>
                </a:solidFill>
              </a:rPr>
              <a:t>Etiketten </a:t>
            </a:r>
          </a:p>
          <a:p>
            <a:r>
              <a:rPr lang="nl-NL" sz="1700">
                <a:solidFill>
                  <a:srgbClr val="FFFFFF"/>
                </a:solidFill>
              </a:rPr>
              <a:t>Informatie op een etiket</a:t>
            </a:r>
          </a:p>
          <a:p>
            <a:r>
              <a:rPr lang="nl-NL" sz="1700">
                <a:solidFill>
                  <a:srgbClr val="FFFFFF"/>
                </a:solidFill>
              </a:rPr>
              <a:t>Onderdelen van een etiket </a:t>
            </a:r>
          </a:p>
          <a:p>
            <a:pPr lvl="1"/>
            <a:r>
              <a:rPr lang="nl-NL" sz="1700">
                <a:solidFill>
                  <a:srgbClr val="FFFFFF"/>
                </a:solidFill>
              </a:rPr>
              <a:t>Ingrediënten </a:t>
            </a:r>
          </a:p>
          <a:p>
            <a:pPr lvl="1"/>
            <a:r>
              <a:rPr lang="nl-NL" sz="1700">
                <a:solidFill>
                  <a:srgbClr val="FFFFFF"/>
                </a:solidFill>
              </a:rPr>
              <a:t>Voedingswaarde</a:t>
            </a:r>
          </a:p>
          <a:p>
            <a:pPr lvl="1"/>
            <a:r>
              <a:rPr lang="nl-NL" sz="1700">
                <a:solidFill>
                  <a:srgbClr val="FFFFFF"/>
                </a:solidFill>
              </a:rPr>
              <a:t>Bewaaradvies</a:t>
            </a:r>
          </a:p>
          <a:p>
            <a:pPr lvl="1"/>
            <a:r>
              <a:rPr lang="nl-NL" sz="1700">
                <a:solidFill>
                  <a:srgbClr val="FFFFFF"/>
                </a:solidFill>
              </a:rPr>
              <a:t>Fabrikant</a:t>
            </a:r>
          </a:p>
          <a:p>
            <a:pPr lvl="1"/>
            <a:r>
              <a:rPr lang="nl-NL" sz="1700">
                <a:solidFill>
                  <a:srgbClr val="FFFFFF"/>
                </a:solidFill>
              </a:rPr>
              <a:t>Inhoud verpakking</a:t>
            </a:r>
          </a:p>
          <a:p>
            <a:pPr lvl="1"/>
            <a:r>
              <a:rPr lang="nl-NL" sz="1700">
                <a:solidFill>
                  <a:srgbClr val="FFFFFF"/>
                </a:solidFill>
              </a:rPr>
              <a:t> EU-erkenningsnummer</a:t>
            </a:r>
          </a:p>
          <a:p>
            <a:pPr lvl="1"/>
            <a:r>
              <a:rPr lang="nl-NL" sz="1700">
                <a:solidFill>
                  <a:srgbClr val="FFFFFF"/>
                </a:solidFill>
              </a:rPr>
              <a:t>Houdbaarheidsdatum </a:t>
            </a:r>
          </a:p>
          <a:p>
            <a:endParaRPr lang="nl-NL" sz="1700">
              <a:solidFill>
                <a:srgbClr val="FFFFFF"/>
              </a:solidFill>
            </a:endParaRPr>
          </a:p>
        </p:txBody>
      </p:sp>
    </p:spTree>
    <p:extLst>
      <p:ext uri="{BB962C8B-B14F-4D97-AF65-F5344CB8AC3E}">
        <p14:creationId xmlns:p14="http://schemas.microsoft.com/office/powerpoint/2010/main" val="2935679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0699" y="687480"/>
            <a:ext cx="5605629" cy="994172"/>
          </a:xfrm>
        </p:spPr>
        <p:txBody>
          <a:bodyPr>
            <a:normAutofit/>
          </a:bodyPr>
          <a:lstStyle/>
          <a:p>
            <a:r>
              <a:rPr lang="nl-NL" sz="3850"/>
              <a:t>Etiketten</a:t>
            </a:r>
          </a:p>
        </p:txBody>
      </p:sp>
      <p:sp>
        <p:nvSpPr>
          <p:cNvPr id="3" name="Tijdelijke aanduiding voor inhoud 2"/>
          <p:cNvSpPr>
            <a:spLocks noGrp="1"/>
          </p:cNvSpPr>
          <p:nvPr>
            <p:ph idx="1"/>
          </p:nvPr>
        </p:nvSpPr>
        <p:spPr>
          <a:xfrm>
            <a:off x="852321" y="2227943"/>
            <a:ext cx="5033221" cy="3788227"/>
          </a:xfrm>
        </p:spPr>
        <p:txBody>
          <a:bodyPr anchor="ctr">
            <a:normAutofit/>
          </a:bodyPr>
          <a:lstStyle/>
          <a:p>
            <a:r>
              <a:rPr lang="nl-NL"/>
              <a:t>Etiketten zijn het onderdeel van de verpakking dat informeert over een levensmiddel. </a:t>
            </a:r>
          </a:p>
          <a:p>
            <a:r>
              <a:rPr lang="nl-NL"/>
              <a:t>Op het etiket staat bijvoorbeeld wat in een levensmiddel zit. </a:t>
            </a:r>
          </a:p>
          <a:p>
            <a:r>
              <a:rPr lang="nl-NL"/>
              <a:t>Wat op een etiket moet staan is vastgelegd in de Warenwet Informatie Levensmiddelen (WIL) en in de Europese wet Voedselinformatie. </a:t>
            </a:r>
          </a:p>
          <a:p>
            <a:r>
              <a:rPr lang="nl-NL"/>
              <a:t>De Nederlandse Voedsel- en Warenautoriteit houdt hier toezicht op.</a:t>
            </a:r>
          </a:p>
        </p:txBody>
      </p:sp>
      <p:pic>
        <p:nvPicPr>
          <p:cNvPr id="5" name="Afbeelding 4"/>
          <p:cNvPicPr>
            <a:picLocks noChangeAspect="1"/>
          </p:cNvPicPr>
          <p:nvPr/>
        </p:nvPicPr>
        <p:blipFill>
          <a:blip r:embed="rId2"/>
          <a:stretch>
            <a:fillRect/>
          </a:stretch>
        </p:blipFill>
        <p:spPr>
          <a:xfrm>
            <a:off x="6465356" y="3181637"/>
            <a:ext cx="1462672" cy="510462"/>
          </a:xfrm>
          <a:prstGeom prst="rect">
            <a:avLst/>
          </a:prstGeom>
        </p:spPr>
      </p:pic>
    </p:spTree>
    <p:extLst>
      <p:ext uri="{BB962C8B-B14F-4D97-AF65-F5344CB8AC3E}">
        <p14:creationId xmlns:p14="http://schemas.microsoft.com/office/powerpoint/2010/main" val="1648132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4" name="Rectangle 13">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el 1"/>
          <p:cNvSpPr>
            <a:spLocks noGrp="1"/>
          </p:cNvSpPr>
          <p:nvPr>
            <p:ph type="title"/>
          </p:nvPr>
        </p:nvSpPr>
        <p:spPr>
          <a:xfrm>
            <a:off x="647271" y="1012004"/>
            <a:ext cx="2562119" cy="4795408"/>
          </a:xfrm>
        </p:spPr>
        <p:txBody>
          <a:bodyPr>
            <a:normAutofit/>
          </a:bodyPr>
          <a:lstStyle/>
          <a:p>
            <a:r>
              <a:rPr lang="nl-NL">
                <a:solidFill>
                  <a:srgbClr val="FFFFFF"/>
                </a:solidFill>
              </a:rPr>
              <a:t>Wat staat er op een etiket?</a:t>
            </a:r>
          </a:p>
        </p:txBody>
      </p:sp>
      <p:graphicFrame>
        <p:nvGraphicFramePr>
          <p:cNvPr id="7" name="Tijdelijke aanduiding voor inhoud 2">
            <a:extLst>
              <a:ext uri="{FF2B5EF4-FFF2-40B4-BE49-F238E27FC236}">
                <a16:creationId xmlns:a16="http://schemas.microsoft.com/office/drawing/2014/main" id="{51F92765-FAFB-433F-858B-5E5702B8325F}"/>
              </a:ext>
            </a:extLst>
          </p:cNvPr>
          <p:cNvGraphicFramePr>
            <a:graphicFrameLocks noGrp="1"/>
          </p:cNvGraphicFramePr>
          <p:nvPr>
            <p:ph idx="1"/>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3063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28650" y="963877"/>
            <a:ext cx="2620771" cy="4930246"/>
          </a:xfrm>
        </p:spPr>
        <p:txBody>
          <a:bodyPr>
            <a:normAutofit/>
          </a:bodyPr>
          <a:lstStyle/>
          <a:p>
            <a:pPr algn="r"/>
            <a:r>
              <a:rPr lang="nl-NL">
                <a:solidFill>
                  <a:schemeClr val="accent1"/>
                </a:solidFill>
              </a:rPr>
              <a:t>Ingrediënten: toevoegingen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3732023" y="963877"/>
            <a:ext cx="4783327" cy="4930246"/>
          </a:xfrm>
        </p:spPr>
        <p:txBody>
          <a:bodyPr anchor="ctr">
            <a:normAutofit/>
          </a:bodyPr>
          <a:lstStyle/>
          <a:p>
            <a:pPr marL="0" indent="0">
              <a:buNone/>
            </a:pPr>
            <a:r>
              <a:rPr lang="nl-NL" sz="1300"/>
              <a:t>Allergenen</a:t>
            </a:r>
          </a:p>
          <a:p>
            <a:r>
              <a:rPr lang="nl-NL" sz="1300"/>
              <a:t>Stoffen die bij sommige mensen een overgevoeligheidsreactie kunnen veroorzaken</a:t>
            </a:r>
          </a:p>
          <a:p>
            <a:r>
              <a:rPr lang="nl-NL" sz="1300"/>
              <a:t>De veelvoorkomende allergenen moeten duidelijk aangegeven worden op het etiket.</a:t>
            </a:r>
          </a:p>
          <a:p>
            <a:r>
              <a:rPr lang="nl-NL" sz="1300"/>
              <a:t>Voorbeelden zijn melk, melkeiwitten, ei, gluten, pinda's en noten. </a:t>
            </a:r>
          </a:p>
          <a:p>
            <a:pPr marL="0" indent="0">
              <a:buNone/>
            </a:pPr>
            <a:r>
              <a:rPr lang="nl-NL" sz="1300"/>
              <a:t>Aroma's</a:t>
            </a:r>
          </a:p>
          <a:p>
            <a:r>
              <a:rPr lang="nl-NL" sz="1300"/>
              <a:t>Dit zijn stoffen die geur of smaak geven. </a:t>
            </a:r>
          </a:p>
          <a:p>
            <a:r>
              <a:rPr lang="nl-NL" sz="1300"/>
              <a:t>Aroma's mogen alleen 'natuurlijk' worden genoemd als ze uit een natuurlijke bron komen en gewonnen zijn via een natuurlijk proces. </a:t>
            </a:r>
          </a:p>
          <a:p>
            <a:pPr marL="0" indent="0">
              <a:buNone/>
            </a:pPr>
            <a:r>
              <a:rPr lang="nl-NL" sz="1300"/>
              <a:t> </a:t>
            </a:r>
          </a:p>
          <a:p>
            <a:pPr marL="0" indent="0">
              <a:buNone/>
            </a:pPr>
            <a:r>
              <a:rPr lang="nl-NL" sz="1300"/>
              <a:t>Additieven</a:t>
            </a:r>
          </a:p>
          <a:p>
            <a:r>
              <a:rPr lang="nl-NL" sz="1300"/>
              <a:t>Fabrikanten voegen soms additieven toe, zodat het product er beter uitziet, beter smaakt of zodat je het langer kunt bewaren. </a:t>
            </a:r>
          </a:p>
          <a:p>
            <a:r>
              <a:rPr lang="nl-NL" sz="1300"/>
              <a:t>Eerst staat de categorie aangegeven, bijvoorbeeld 'kleurstof', dan volgt het E-nummer of de naam van de stof, zoals 'karmijnzuur'.</a:t>
            </a:r>
          </a:p>
        </p:txBody>
      </p:sp>
    </p:spTree>
    <p:extLst>
      <p:ext uri="{BB962C8B-B14F-4D97-AF65-F5344CB8AC3E}">
        <p14:creationId xmlns:p14="http://schemas.microsoft.com/office/powerpoint/2010/main" val="1068283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28650" y="963877"/>
            <a:ext cx="2620771" cy="4930246"/>
          </a:xfrm>
        </p:spPr>
        <p:txBody>
          <a:bodyPr>
            <a:normAutofit/>
          </a:bodyPr>
          <a:lstStyle/>
          <a:p>
            <a:pPr algn="r"/>
            <a:r>
              <a:rPr lang="nl-NL">
                <a:solidFill>
                  <a:schemeClr val="accent1"/>
                </a:solidFill>
              </a:rPr>
              <a:t>Wat staat er op een etiket?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3732023" y="963877"/>
            <a:ext cx="4783327" cy="4930246"/>
          </a:xfrm>
        </p:spPr>
        <p:txBody>
          <a:bodyPr anchor="ctr">
            <a:normAutofit/>
          </a:bodyPr>
          <a:lstStyle/>
          <a:p>
            <a:pPr marL="0" indent="0">
              <a:buNone/>
            </a:pPr>
            <a:r>
              <a:rPr lang="nl-NL" dirty="0"/>
              <a:t>Voedingswaarde</a:t>
            </a:r>
          </a:p>
          <a:p>
            <a:r>
              <a:rPr lang="nl-NL" dirty="0"/>
              <a:t>Tabel met hoeveelheden energie en voedingsstoffen die in het product zitten. </a:t>
            </a:r>
          </a:p>
          <a:p>
            <a:r>
              <a:rPr lang="nl-NL" dirty="0"/>
              <a:t>Kijk naar de hoeveelheid per 100 gram of milliliter als je producten met elkaar vergelijkt.</a:t>
            </a:r>
          </a:p>
        </p:txBody>
      </p:sp>
    </p:spTree>
    <p:extLst>
      <p:ext uri="{BB962C8B-B14F-4D97-AF65-F5344CB8AC3E}">
        <p14:creationId xmlns:p14="http://schemas.microsoft.com/office/powerpoint/2010/main" val="1994453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28650" y="963877"/>
            <a:ext cx="2620771" cy="4930246"/>
          </a:xfrm>
        </p:spPr>
        <p:txBody>
          <a:bodyPr>
            <a:normAutofit/>
          </a:bodyPr>
          <a:lstStyle/>
          <a:p>
            <a:pPr algn="r"/>
            <a:r>
              <a:rPr lang="nl-NL">
                <a:solidFill>
                  <a:schemeClr val="accent1"/>
                </a:solidFill>
              </a:rPr>
              <a:t>Wat staat er op een etiket?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3732023" y="963877"/>
            <a:ext cx="4783327" cy="4930246"/>
          </a:xfrm>
        </p:spPr>
        <p:txBody>
          <a:bodyPr anchor="ctr">
            <a:normAutofit/>
          </a:bodyPr>
          <a:lstStyle/>
          <a:p>
            <a:pPr marL="0" indent="0">
              <a:buNone/>
            </a:pPr>
            <a:r>
              <a:rPr lang="nl-NL" dirty="0"/>
              <a:t>Bewaaradvies</a:t>
            </a:r>
          </a:p>
          <a:p>
            <a:r>
              <a:rPr lang="nl-NL" dirty="0"/>
              <a:t>Hier staat hoe je het product het beste kunt bewaren.</a:t>
            </a:r>
          </a:p>
          <a:p>
            <a:endParaRPr lang="nl-NL" dirty="0"/>
          </a:p>
          <a:p>
            <a:pPr marL="0" indent="0">
              <a:buNone/>
            </a:pPr>
            <a:r>
              <a:rPr lang="nl-NL" dirty="0"/>
              <a:t>Fabrikant/importeur </a:t>
            </a:r>
          </a:p>
          <a:p>
            <a:r>
              <a:rPr lang="nl-NL" dirty="0"/>
              <a:t>De naam en het adres van de fabrikant of de importeur staan altijd op de verpakking vermeld. </a:t>
            </a:r>
          </a:p>
        </p:txBody>
      </p:sp>
    </p:spTree>
    <p:extLst>
      <p:ext uri="{BB962C8B-B14F-4D97-AF65-F5344CB8AC3E}">
        <p14:creationId xmlns:p14="http://schemas.microsoft.com/office/powerpoint/2010/main" val="3228771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r>
              <a:rPr lang="en-US" sz="4700" kern="1200">
                <a:solidFill>
                  <a:srgbClr val="FFFFFF"/>
                </a:solidFill>
                <a:latin typeface="+mj-lt"/>
                <a:ea typeface="+mj-ea"/>
                <a:cs typeface="+mj-cs"/>
              </a:rPr>
              <a:t>Energiebalans</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456" y="2509911"/>
            <a:ext cx="7687763" cy="3997637"/>
          </a:xfrm>
          <a:prstGeom prst="rect">
            <a:avLst/>
          </a:prstGeom>
        </p:spPr>
      </p:pic>
    </p:spTree>
    <p:extLst>
      <p:ext uri="{BB962C8B-B14F-4D97-AF65-F5344CB8AC3E}">
        <p14:creationId xmlns:p14="http://schemas.microsoft.com/office/powerpoint/2010/main" val="2345990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28650" y="963877"/>
            <a:ext cx="2620771" cy="4930246"/>
          </a:xfrm>
        </p:spPr>
        <p:txBody>
          <a:bodyPr>
            <a:normAutofit/>
          </a:bodyPr>
          <a:lstStyle/>
          <a:p>
            <a:pPr algn="r"/>
            <a:r>
              <a:rPr lang="nl-NL">
                <a:solidFill>
                  <a:schemeClr val="accent1"/>
                </a:solidFill>
              </a:rPr>
              <a:t>Wat staat er op een etiket?</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3732023" y="963877"/>
            <a:ext cx="4783327" cy="4930246"/>
          </a:xfrm>
        </p:spPr>
        <p:txBody>
          <a:bodyPr anchor="ctr">
            <a:normAutofit/>
          </a:bodyPr>
          <a:lstStyle/>
          <a:p>
            <a:pPr marL="0" indent="0">
              <a:buNone/>
            </a:pPr>
            <a:r>
              <a:rPr lang="nl-NL" dirty="0"/>
              <a:t>Inhoud verpakking</a:t>
            </a:r>
          </a:p>
          <a:p>
            <a:r>
              <a:rPr lang="nl-NL" dirty="0"/>
              <a:t>Dit is de netto hoeveelheid (of het aantal stuks als dit makkelijk na te tellen is). </a:t>
            </a:r>
          </a:p>
          <a:p>
            <a:r>
              <a:rPr lang="nl-NL" dirty="0"/>
              <a:t>Vloeistoffen worden uitgedrukt in milliliters of liters. Vaste stoffen worden uitgedrukt in grammen of kilo's.</a:t>
            </a:r>
          </a:p>
          <a:p>
            <a:r>
              <a:rPr lang="nl-NL" dirty="0"/>
              <a:t>Het symbool e staat voor '</a:t>
            </a:r>
            <a:r>
              <a:rPr lang="nl-NL"/>
              <a:t>estimated</a:t>
            </a:r>
            <a:r>
              <a:rPr lang="nl-NL" dirty="0"/>
              <a:t>', ofwel: de inhoud is ongeveer 500 ml.</a:t>
            </a:r>
          </a:p>
        </p:txBody>
      </p:sp>
    </p:spTree>
    <p:extLst>
      <p:ext uri="{BB962C8B-B14F-4D97-AF65-F5344CB8AC3E}">
        <p14:creationId xmlns:p14="http://schemas.microsoft.com/office/powerpoint/2010/main" val="2258245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5707" y="4892358"/>
            <a:ext cx="2824704" cy="1325563"/>
          </a:xfrm>
        </p:spPr>
        <p:txBody>
          <a:bodyPr>
            <a:normAutofit/>
          </a:bodyPr>
          <a:lstStyle/>
          <a:p>
            <a:pPr algn="r"/>
            <a:r>
              <a:rPr lang="nl-NL" sz="2100" dirty="0"/>
              <a:t>Wat staat er op een etiket?</a:t>
            </a:r>
          </a:p>
        </p:txBody>
      </p:sp>
      <p:pic>
        <p:nvPicPr>
          <p:cNvPr id="4" name="Afbeelding 3"/>
          <p:cNvPicPr>
            <a:picLocks noChangeAspect="1"/>
          </p:cNvPicPr>
          <p:nvPr/>
        </p:nvPicPr>
        <p:blipFill>
          <a:blip r:embed="rId2"/>
          <a:stretch>
            <a:fillRect/>
          </a:stretch>
        </p:blipFill>
        <p:spPr>
          <a:xfrm>
            <a:off x="2006718" y="800945"/>
            <a:ext cx="5126209" cy="2987343"/>
          </a:xfrm>
          <a:prstGeom prst="rect">
            <a:avLst/>
          </a:prstGeom>
        </p:spPr>
      </p:pic>
      <p:sp>
        <p:nvSpPr>
          <p:cNvPr id="3" name="Tijdelijke aanduiding voor inhoud 2"/>
          <p:cNvSpPr>
            <a:spLocks noGrp="1"/>
          </p:cNvSpPr>
          <p:nvPr>
            <p:ph idx="1"/>
          </p:nvPr>
        </p:nvSpPr>
        <p:spPr>
          <a:xfrm>
            <a:off x="3659088" y="4824249"/>
            <a:ext cx="5004852" cy="1461780"/>
          </a:xfrm>
        </p:spPr>
        <p:txBody>
          <a:bodyPr anchor="ctr">
            <a:normAutofit/>
          </a:bodyPr>
          <a:lstStyle/>
          <a:p>
            <a:pPr marL="0" indent="0">
              <a:buNone/>
            </a:pPr>
            <a:r>
              <a:rPr lang="nl-NL" sz="1600" dirty="0"/>
              <a:t>EU-erkenningsnummer </a:t>
            </a:r>
          </a:p>
          <a:p>
            <a:r>
              <a:rPr lang="nl-NL" sz="1600" dirty="0"/>
              <a:t>Fabrikanten die dierlijke producten gebruiken zoals vlees, vis, zuivel of eieren moeten door de Nederlandse Voedsel en Warenautoriteit (NVWA) erkend zijn. Dit kun je zien aan het nummer in het EU-ovaal.</a:t>
            </a:r>
          </a:p>
        </p:txBody>
      </p:sp>
      <p:sp>
        <p:nvSpPr>
          <p:cNvPr id="5" name="Ovaal 4"/>
          <p:cNvSpPr/>
          <p:nvPr/>
        </p:nvSpPr>
        <p:spPr>
          <a:xfrm>
            <a:off x="3543404" y="2420888"/>
            <a:ext cx="1008112"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68674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14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el 4">
            <a:extLst>
              <a:ext uri="{FF2B5EF4-FFF2-40B4-BE49-F238E27FC236}">
                <a16:creationId xmlns:a16="http://schemas.microsoft.com/office/drawing/2014/main" id="{87C48DA1-E069-9E48-976B-A1196AB0833C}"/>
              </a:ext>
            </a:extLst>
          </p:cNvPr>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r>
              <a:rPr lang="en-US" sz="3700">
                <a:solidFill>
                  <a:srgbClr val="FFFFFF"/>
                </a:solidFill>
              </a:rPr>
              <a:t>Je kent de verschillende keurmerken</a:t>
            </a:r>
          </a:p>
        </p:txBody>
      </p:sp>
      <p:pic>
        <p:nvPicPr>
          <p:cNvPr id="4" name="Tijdelijke aanduiding voor inhoud 3">
            <a:extLst>
              <a:ext uri="{FF2B5EF4-FFF2-40B4-BE49-F238E27FC236}">
                <a16:creationId xmlns:a16="http://schemas.microsoft.com/office/drawing/2014/main" id="{2EE64C00-C592-494E-A8AC-B20740D5780F}"/>
              </a:ext>
            </a:extLst>
          </p:cNvPr>
          <p:cNvPicPr>
            <a:picLocks noGrp="1" noChangeAspect="1"/>
          </p:cNvPicPr>
          <p:nvPr>
            <p:ph sz="half" idx="1"/>
          </p:nvPr>
        </p:nvPicPr>
        <p:blipFill rotWithShape="1">
          <a:blip r:embed="rId2"/>
          <a:srcRect l="9431" r="15493" b="-2"/>
          <a:stretch/>
        </p:blipFill>
        <p:spPr>
          <a:xfrm>
            <a:off x="245660" y="321733"/>
            <a:ext cx="5293729"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jdelijke aanduiding voor inhoud 5">
            <a:extLst>
              <a:ext uri="{FF2B5EF4-FFF2-40B4-BE49-F238E27FC236}">
                <a16:creationId xmlns:a16="http://schemas.microsoft.com/office/drawing/2014/main" id="{7AC3F0D0-FA5D-2642-A0B2-18A11ED1BEC5}"/>
              </a:ext>
            </a:extLst>
          </p:cNvPr>
          <p:cNvSpPr>
            <a:spLocks noGrp="1"/>
          </p:cNvSpPr>
          <p:nvPr>
            <p:ph sz="half" idx="2"/>
          </p:nvPr>
        </p:nvSpPr>
        <p:spPr>
          <a:xfrm>
            <a:off x="6021989" y="917725"/>
            <a:ext cx="2568554" cy="4852362"/>
          </a:xfrm>
        </p:spPr>
        <p:txBody>
          <a:bodyPr vert="horz" lIns="91440" tIns="45720" rIns="91440" bIns="45720" rtlCol="0" anchor="ctr">
            <a:normAutofit/>
          </a:bodyPr>
          <a:lstStyle/>
          <a:p>
            <a:pPr indent="-228600" defTabSz="914400"/>
            <a:r>
              <a:rPr lang="en-US" sz="1600">
                <a:solidFill>
                  <a:srgbClr val="FFFFFF"/>
                </a:solidFill>
              </a:rPr>
              <a:t>ASC</a:t>
            </a:r>
          </a:p>
          <a:p>
            <a:pPr indent="-228600" defTabSz="914400"/>
            <a:r>
              <a:rPr lang="en-US" sz="1600">
                <a:solidFill>
                  <a:srgbClr val="FFFFFF"/>
                </a:solidFill>
              </a:rPr>
              <a:t>Beter Leven keurmerk (2 en 3 sterren)</a:t>
            </a:r>
          </a:p>
          <a:p>
            <a:pPr indent="-228600" defTabSz="914400"/>
            <a:r>
              <a:rPr lang="en-US" sz="1600">
                <a:solidFill>
                  <a:srgbClr val="FFFFFF"/>
                </a:solidFill>
              </a:rPr>
              <a:t>Demeter</a:t>
            </a:r>
          </a:p>
          <a:p>
            <a:pPr indent="-228600" defTabSz="914400"/>
            <a:r>
              <a:rPr lang="en-US" sz="1600">
                <a:solidFill>
                  <a:srgbClr val="FFFFFF"/>
                </a:solidFill>
              </a:rPr>
              <a:t>EKO</a:t>
            </a:r>
          </a:p>
          <a:p>
            <a:pPr indent="-228600" defTabSz="914400"/>
            <a:r>
              <a:rPr lang="en-US" sz="1600">
                <a:solidFill>
                  <a:srgbClr val="FFFFFF"/>
                </a:solidFill>
              </a:rPr>
              <a:t>Europees keurmerk voor biologische landbouw</a:t>
            </a:r>
          </a:p>
          <a:p>
            <a:pPr indent="-228600" defTabSz="914400"/>
            <a:r>
              <a:rPr lang="en-US" sz="1600">
                <a:solidFill>
                  <a:srgbClr val="FFFFFF"/>
                </a:solidFill>
              </a:rPr>
              <a:t>Fairtrade</a:t>
            </a:r>
          </a:p>
          <a:p>
            <a:pPr indent="-228600" defTabSz="914400"/>
            <a:r>
              <a:rPr lang="en-US" sz="1600">
                <a:solidFill>
                  <a:srgbClr val="FFFFFF"/>
                </a:solidFill>
              </a:rPr>
              <a:t>Milieukeur</a:t>
            </a:r>
          </a:p>
          <a:p>
            <a:pPr indent="-228600" defTabSz="914400"/>
            <a:r>
              <a:rPr lang="en-US" sz="1600">
                <a:solidFill>
                  <a:srgbClr val="FFFFFF"/>
                </a:solidFill>
              </a:rPr>
              <a:t>MSC</a:t>
            </a:r>
          </a:p>
          <a:p>
            <a:pPr indent="-228600" defTabSz="914400"/>
            <a:r>
              <a:rPr lang="en-US" sz="1600">
                <a:solidFill>
                  <a:srgbClr val="FFFFFF"/>
                </a:solidFill>
              </a:rPr>
              <a:t>Rainforest Alliance</a:t>
            </a:r>
          </a:p>
          <a:p>
            <a:pPr indent="-228600" defTabSz="914400"/>
            <a:r>
              <a:rPr lang="en-US" sz="1600">
                <a:solidFill>
                  <a:srgbClr val="FFFFFF"/>
                </a:solidFill>
              </a:rPr>
              <a:t>RSPO Certified Sustainable Palm Oil</a:t>
            </a:r>
          </a:p>
          <a:p>
            <a:pPr indent="-228600" defTabSz="914400"/>
            <a:r>
              <a:rPr lang="en-US" sz="1600">
                <a:solidFill>
                  <a:srgbClr val="FFFFFF"/>
                </a:solidFill>
              </a:rPr>
              <a:t>UTZ</a:t>
            </a:r>
          </a:p>
          <a:p>
            <a:pPr indent="-228600" defTabSz="914400"/>
            <a:br>
              <a:rPr lang="en-US" sz="1600">
                <a:solidFill>
                  <a:srgbClr val="FFFFFF"/>
                </a:solidFill>
              </a:rPr>
            </a:br>
            <a:endParaRPr lang="en-US" sz="1600">
              <a:solidFill>
                <a:srgbClr val="FFFFFF"/>
              </a:solidFill>
            </a:endParaRPr>
          </a:p>
        </p:txBody>
      </p:sp>
    </p:spTree>
    <p:extLst>
      <p:ext uri="{BB962C8B-B14F-4D97-AF65-F5344CB8AC3E}">
        <p14:creationId xmlns:p14="http://schemas.microsoft.com/office/powerpoint/2010/main" val="46948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C6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99C96EF-ECB6-DB4F-8A6E-8E6E7B738F01}"/>
              </a:ext>
            </a:extLst>
          </p:cNvPr>
          <p:cNvSpPr>
            <a:spLocks noGrp="1"/>
          </p:cNvSpPr>
          <p:nvPr>
            <p:ph type="title"/>
          </p:nvPr>
        </p:nvSpPr>
        <p:spPr>
          <a:xfrm>
            <a:off x="393192" y="4767072"/>
            <a:ext cx="4945641" cy="1625210"/>
          </a:xfrm>
        </p:spPr>
        <p:txBody>
          <a:bodyPr>
            <a:normAutofit/>
          </a:bodyPr>
          <a:lstStyle/>
          <a:p>
            <a:pPr algn="r"/>
            <a:r>
              <a:rPr lang="nl-NL" dirty="0">
                <a:solidFill>
                  <a:srgbClr val="FFFFFF"/>
                </a:solidFill>
              </a:rPr>
              <a:t>Alternatieve voedingspatronen en diëten</a:t>
            </a:r>
          </a:p>
        </p:txBody>
      </p:sp>
      <p:pic>
        <p:nvPicPr>
          <p:cNvPr id="6" name="Afbeelding 5" descr="Afbeelding met voedsel, salade&#10;&#10;Automatisch gegenereerde beschrijving">
            <a:extLst>
              <a:ext uri="{FF2B5EF4-FFF2-40B4-BE49-F238E27FC236}">
                <a16:creationId xmlns:a16="http://schemas.microsoft.com/office/drawing/2014/main" id="{EEE8F758-9B36-4D4B-9BFF-075B3510D607}"/>
              </a:ext>
            </a:extLst>
          </p:cNvPr>
          <p:cNvPicPr>
            <a:picLocks noChangeAspect="1"/>
          </p:cNvPicPr>
          <p:nvPr/>
        </p:nvPicPr>
        <p:blipFill rotWithShape="1">
          <a:blip r:embed="rId2"/>
          <a:srcRect l="4794" r="23033" b="1"/>
          <a:stretch/>
        </p:blipFill>
        <p:spPr>
          <a:xfrm>
            <a:off x="245660" y="321733"/>
            <a:ext cx="5293729"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B56738E8-D339-854D-93CE-7DF2FAC9F75E}"/>
              </a:ext>
            </a:extLst>
          </p:cNvPr>
          <p:cNvSpPr>
            <a:spLocks noGrp="1"/>
          </p:cNvSpPr>
          <p:nvPr>
            <p:ph idx="1"/>
          </p:nvPr>
        </p:nvSpPr>
        <p:spPr>
          <a:xfrm>
            <a:off x="6021989" y="917725"/>
            <a:ext cx="2568554" cy="4852362"/>
          </a:xfrm>
        </p:spPr>
        <p:txBody>
          <a:bodyPr anchor="ctr">
            <a:normAutofit/>
          </a:bodyPr>
          <a:lstStyle/>
          <a:p>
            <a:r>
              <a:rPr lang="nl-NL" sz="1700">
                <a:solidFill>
                  <a:srgbClr val="FFFFFF"/>
                </a:solidFill>
              </a:rPr>
              <a:t>Verschillende alternatieve voedingspatronen en diëten </a:t>
            </a:r>
          </a:p>
          <a:p>
            <a:pPr lvl="1"/>
            <a:r>
              <a:rPr lang="nl-NL" sz="1700">
                <a:solidFill>
                  <a:srgbClr val="FFFFFF"/>
                </a:solidFill>
              </a:rPr>
              <a:t>Herkennen</a:t>
            </a:r>
          </a:p>
          <a:p>
            <a:pPr lvl="1"/>
            <a:r>
              <a:rPr lang="nl-NL" sz="1700">
                <a:solidFill>
                  <a:srgbClr val="FFFFFF"/>
                </a:solidFill>
              </a:rPr>
              <a:t>Voor- en nadelen</a:t>
            </a:r>
          </a:p>
          <a:p>
            <a:r>
              <a:rPr lang="nl-NL" sz="1700">
                <a:solidFill>
                  <a:srgbClr val="FFFFFF"/>
                </a:solidFill>
              </a:rPr>
              <a:t>Type eters en het belang van bewust eten.</a:t>
            </a:r>
          </a:p>
          <a:p>
            <a:pPr marL="0" indent="0">
              <a:buNone/>
            </a:pPr>
            <a:endParaRPr lang="nl-NL" sz="1700">
              <a:solidFill>
                <a:srgbClr val="FFFFFF"/>
              </a:solidFill>
            </a:endParaRPr>
          </a:p>
        </p:txBody>
      </p:sp>
    </p:spTree>
    <p:extLst>
      <p:ext uri="{BB962C8B-B14F-4D97-AF65-F5344CB8AC3E}">
        <p14:creationId xmlns:p14="http://schemas.microsoft.com/office/powerpoint/2010/main" val="261182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695BDF9-D51C-EC44-9DF1-90D9F9BBC85E}"/>
              </a:ext>
            </a:extLst>
          </p:cNvPr>
          <p:cNvSpPr>
            <a:spLocks noGrp="1"/>
          </p:cNvSpPr>
          <p:nvPr>
            <p:ph type="title"/>
          </p:nvPr>
        </p:nvSpPr>
        <p:spPr>
          <a:xfrm>
            <a:off x="628650" y="963877"/>
            <a:ext cx="2620771" cy="4930246"/>
          </a:xfrm>
        </p:spPr>
        <p:txBody>
          <a:bodyPr>
            <a:normAutofit/>
          </a:bodyPr>
          <a:lstStyle/>
          <a:p>
            <a:pPr algn="r"/>
            <a:r>
              <a:rPr lang="nl-NL" dirty="0">
                <a:solidFill>
                  <a:schemeClr val="accent1"/>
                </a:solidFill>
              </a:rPr>
              <a:t>Psychologie van eten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19DC87ED-9635-6246-B0DB-D01BE02E8D15}"/>
              </a:ext>
            </a:extLst>
          </p:cNvPr>
          <p:cNvSpPr>
            <a:spLocks noGrp="1"/>
          </p:cNvSpPr>
          <p:nvPr>
            <p:ph idx="1"/>
          </p:nvPr>
        </p:nvSpPr>
        <p:spPr>
          <a:xfrm>
            <a:off x="3732023" y="963877"/>
            <a:ext cx="4783327" cy="4930246"/>
          </a:xfrm>
        </p:spPr>
        <p:txBody>
          <a:bodyPr anchor="ctr">
            <a:normAutofit/>
          </a:bodyPr>
          <a:lstStyle/>
          <a:p>
            <a:r>
              <a:rPr lang="nl-NL" dirty="0"/>
              <a:t>Onderscheiden van zintuigen</a:t>
            </a:r>
          </a:p>
          <a:p>
            <a:r>
              <a:rPr lang="nl-NL" dirty="0"/>
              <a:t>In welke mate spelen ze een rol bij onze smaak en spijsvertering.</a:t>
            </a:r>
          </a:p>
          <a:p>
            <a:r>
              <a:rPr lang="nl-NL" dirty="0"/>
              <a:t>Zintuigen en gedrag zoals bijv. Pavlov reactie.</a:t>
            </a:r>
          </a:p>
          <a:p>
            <a:r>
              <a:rPr lang="nl-NL" dirty="0"/>
              <a:t>Verschillende typen eters</a:t>
            </a:r>
          </a:p>
        </p:txBody>
      </p:sp>
    </p:spTree>
    <p:extLst>
      <p:ext uri="{BB962C8B-B14F-4D97-AF65-F5344CB8AC3E}">
        <p14:creationId xmlns:p14="http://schemas.microsoft.com/office/powerpoint/2010/main" val="2940672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0721" y="478232"/>
            <a:ext cx="527559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3973321" y="1053711"/>
            <a:ext cx="4229246" cy="1424446"/>
          </a:xfrm>
        </p:spPr>
        <p:txBody>
          <a:bodyPr>
            <a:normAutofit/>
          </a:bodyPr>
          <a:lstStyle/>
          <a:p>
            <a:r>
              <a:rPr lang="nl-NL">
                <a:solidFill>
                  <a:srgbClr val="FFFFFF"/>
                </a:solidFill>
              </a:rPr>
              <a:t>Dagelijkse energiebehoefte</a:t>
            </a:r>
          </a:p>
        </p:txBody>
      </p:sp>
      <p:pic>
        <p:nvPicPr>
          <p:cNvPr id="4" name="Afbeelding 3">
            <a:extLst>
              <a:ext uri="{FF2B5EF4-FFF2-40B4-BE49-F238E27FC236}">
                <a16:creationId xmlns:a16="http://schemas.microsoft.com/office/drawing/2014/main" id="{685E772D-9856-C346-AA05-49AC582C3719}"/>
              </a:ext>
            </a:extLst>
          </p:cNvPr>
          <p:cNvPicPr>
            <a:picLocks noChangeAspect="1"/>
          </p:cNvPicPr>
          <p:nvPr/>
        </p:nvPicPr>
        <p:blipFill>
          <a:blip r:embed="rId3"/>
          <a:stretch>
            <a:fillRect/>
          </a:stretch>
        </p:blipFill>
        <p:spPr>
          <a:xfrm>
            <a:off x="884018" y="478232"/>
            <a:ext cx="1701840" cy="2789902"/>
          </a:xfrm>
          <a:prstGeom prst="rect">
            <a:avLst/>
          </a:prstGeom>
        </p:spPr>
      </p:pic>
      <p:cxnSp>
        <p:nvCxnSpPr>
          <p:cNvPr id="29" name="Straight Connector 28">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2573" y="2639023"/>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Afbeelding 4"/>
          <p:cNvPicPr>
            <a:picLocks noChangeAspect="1"/>
          </p:cNvPicPr>
          <p:nvPr/>
        </p:nvPicPr>
        <p:blipFill>
          <a:blip r:embed="rId4"/>
          <a:stretch>
            <a:fillRect/>
          </a:stretch>
        </p:blipFill>
        <p:spPr>
          <a:xfrm>
            <a:off x="361414" y="3610803"/>
            <a:ext cx="2747048" cy="2747048"/>
          </a:xfrm>
          <a:prstGeom prst="rect">
            <a:avLst/>
          </a:prstGeom>
        </p:spPr>
      </p:pic>
      <p:sp>
        <p:nvSpPr>
          <p:cNvPr id="3" name="Tijdelijke aanduiding voor inhoud 2"/>
          <p:cNvSpPr>
            <a:spLocks noGrp="1"/>
          </p:cNvSpPr>
          <p:nvPr>
            <p:ph idx="1"/>
          </p:nvPr>
        </p:nvSpPr>
        <p:spPr>
          <a:xfrm>
            <a:off x="3973321" y="2799889"/>
            <a:ext cx="4310390" cy="2987543"/>
          </a:xfrm>
        </p:spPr>
        <p:txBody>
          <a:bodyPr anchor="t">
            <a:normAutofit/>
          </a:bodyPr>
          <a:lstStyle/>
          <a:p>
            <a:pPr marL="0" indent="0" fontAlgn="base">
              <a:buNone/>
            </a:pPr>
            <a:r>
              <a:rPr lang="nl-NL" sz="1200" i="1" dirty="0">
                <a:solidFill>
                  <a:srgbClr val="FFFFFF"/>
                </a:solidFill>
              </a:rPr>
              <a:t>Energiebehoefte bepalen</a:t>
            </a:r>
          </a:p>
          <a:p>
            <a:pPr marL="0" indent="0" fontAlgn="base">
              <a:buNone/>
            </a:pPr>
            <a:endParaRPr lang="nl-NL" sz="1200" i="1" dirty="0">
              <a:solidFill>
                <a:srgbClr val="FFFFFF"/>
              </a:solidFill>
            </a:endParaRPr>
          </a:p>
          <a:p>
            <a:pPr marL="0" indent="0" fontAlgn="base">
              <a:buNone/>
            </a:pPr>
            <a:r>
              <a:rPr lang="nl-NL" sz="1200" i="1" dirty="0">
                <a:solidFill>
                  <a:srgbClr val="FFFFFF"/>
                </a:solidFill>
              </a:rPr>
              <a:t>De energiebehoefte (de hoeveelheid kilocalorieën je nodig hebt op een dag) is opgebouwd uit de volgende onderdelen (2):</a:t>
            </a:r>
          </a:p>
          <a:p>
            <a:pPr marL="0" indent="0" fontAlgn="base">
              <a:buNone/>
            </a:pPr>
            <a:endParaRPr lang="nl-NL" sz="1200" i="1" dirty="0">
              <a:solidFill>
                <a:srgbClr val="FFFFFF"/>
              </a:solidFill>
            </a:endParaRPr>
          </a:p>
          <a:p>
            <a:pPr marL="0" indent="0" fontAlgn="base">
              <a:buNone/>
            </a:pPr>
            <a:r>
              <a:rPr lang="nl-NL" sz="1200" i="1" dirty="0">
                <a:solidFill>
                  <a:srgbClr val="FFFFFF"/>
                </a:solidFill>
              </a:rPr>
              <a:t>Ruststofwisseling/basaalmetabolisme: de hoeveelheid kilocalorieën die het lichaam gebruikt in rust (dus zonder beweging);</a:t>
            </a:r>
          </a:p>
          <a:p>
            <a:pPr marL="0" indent="0" fontAlgn="base">
              <a:buNone/>
            </a:pPr>
            <a:r>
              <a:rPr lang="nl-NL" sz="1200" i="1" dirty="0">
                <a:solidFill>
                  <a:srgbClr val="FFFFFF"/>
                </a:solidFill>
              </a:rPr>
              <a:t>Het effect van bewegen: energie die je gebruikt om te kunnen bewegen;</a:t>
            </a:r>
          </a:p>
          <a:p>
            <a:pPr marL="0" indent="0" fontAlgn="base">
              <a:buNone/>
            </a:pPr>
            <a:r>
              <a:rPr lang="nl-NL" sz="1200" i="1" dirty="0">
                <a:solidFill>
                  <a:srgbClr val="FFFFFF"/>
                </a:solidFill>
              </a:rPr>
              <a:t>het thermisch effect van voeding: de energie die nodig voor het verteren en omzetten van voeding en voedingsstoffen;</a:t>
            </a:r>
          </a:p>
          <a:p>
            <a:pPr marL="0" indent="0" fontAlgn="base">
              <a:buNone/>
            </a:pPr>
            <a:r>
              <a:rPr lang="nl-NL" sz="1200" i="1" dirty="0">
                <a:solidFill>
                  <a:srgbClr val="FFFFFF"/>
                </a:solidFill>
              </a:rPr>
              <a:t>Energieverbruik door groei (bij kinderen).</a:t>
            </a:r>
          </a:p>
          <a:p>
            <a:pPr marL="0" indent="0" fontAlgn="base">
              <a:buNone/>
            </a:pPr>
            <a:endParaRPr lang="nl-NL" sz="1200" i="1" dirty="0">
              <a:solidFill>
                <a:srgbClr val="FFFFFF"/>
              </a:solidFill>
            </a:endParaRPr>
          </a:p>
          <a:p>
            <a:pPr marL="0" indent="0" fontAlgn="base">
              <a:buNone/>
            </a:pPr>
            <a:endParaRPr lang="nl-NL" sz="1200" dirty="0">
              <a:solidFill>
                <a:srgbClr val="FFFFFF"/>
              </a:solidFill>
            </a:endParaRPr>
          </a:p>
          <a:p>
            <a:endParaRPr lang="nl-NL" sz="1200" dirty="0">
              <a:solidFill>
                <a:srgbClr val="FFFFFF"/>
              </a:solidFill>
            </a:endParaRPr>
          </a:p>
        </p:txBody>
      </p:sp>
    </p:spTree>
    <p:extLst>
      <p:ext uri="{BB962C8B-B14F-4D97-AF65-F5344CB8AC3E}">
        <p14:creationId xmlns:p14="http://schemas.microsoft.com/office/powerpoint/2010/main" val="90533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5D61A1-8484-4749-8AD0-A3455E075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23C7608-4AF4-FF46-85F5-771113795600}"/>
              </a:ext>
            </a:extLst>
          </p:cNvPr>
          <p:cNvSpPr>
            <a:spLocks noGrp="1"/>
          </p:cNvSpPr>
          <p:nvPr>
            <p:ph type="title"/>
          </p:nvPr>
        </p:nvSpPr>
        <p:spPr>
          <a:xfrm>
            <a:off x="628650" y="365125"/>
            <a:ext cx="7886700" cy="1325563"/>
          </a:xfrm>
        </p:spPr>
        <p:txBody>
          <a:bodyPr vert="horz" lIns="91440" tIns="45720" rIns="91440" bIns="45720" rtlCol="0" anchor="ctr">
            <a:normAutofit/>
          </a:bodyPr>
          <a:lstStyle/>
          <a:p>
            <a:pPr defTabSz="914400"/>
            <a:r>
              <a:rPr lang="en-US" sz="4400"/>
              <a:t>Pal(physical activity level) waarde</a:t>
            </a:r>
          </a:p>
        </p:txBody>
      </p:sp>
      <p:sp>
        <p:nvSpPr>
          <p:cNvPr id="13" name="Rounded Rectangle 5">
            <a:extLst>
              <a:ext uri="{FF2B5EF4-FFF2-40B4-BE49-F238E27FC236}">
                <a16:creationId xmlns:a16="http://schemas.microsoft.com/office/drawing/2014/main" id="{1447903E-2B66-479D-959B-F2EBB2CC9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28801"/>
            <a:ext cx="78867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inhoud 5">
            <a:extLst>
              <a:ext uri="{FF2B5EF4-FFF2-40B4-BE49-F238E27FC236}">
                <a16:creationId xmlns:a16="http://schemas.microsoft.com/office/drawing/2014/main" id="{FDD9B99B-06B8-B947-AD38-7361DD9B7CDF}"/>
              </a:ext>
            </a:extLst>
          </p:cNvPr>
          <p:cNvPicPr>
            <a:picLocks noGrp="1" noChangeAspect="1"/>
          </p:cNvPicPr>
          <p:nvPr>
            <p:ph idx="1"/>
          </p:nvPr>
        </p:nvPicPr>
        <p:blipFill rotWithShape="1">
          <a:blip r:embed="rId2"/>
          <a:srcRect r="8883" b="-1"/>
          <a:stretch/>
        </p:blipFill>
        <p:spPr>
          <a:xfrm>
            <a:off x="868680" y="2149222"/>
            <a:ext cx="7406640" cy="3721608"/>
          </a:xfrm>
          <a:prstGeom prst="rect">
            <a:avLst/>
          </a:prstGeom>
          <a:effectLst/>
        </p:spPr>
      </p:pic>
    </p:spTree>
    <p:extLst>
      <p:ext uri="{BB962C8B-B14F-4D97-AF65-F5344CB8AC3E}">
        <p14:creationId xmlns:p14="http://schemas.microsoft.com/office/powerpoint/2010/main" val="3877153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2CD0C9BA-11E5-A24A-85F7-F9F98024C2C1}"/>
              </a:ext>
            </a:extLst>
          </p:cNvPr>
          <p:cNvSpPr>
            <a:spLocks noGrp="1"/>
          </p:cNvSpPr>
          <p:nvPr>
            <p:ph type="title" idx="4294967295"/>
          </p:nvPr>
        </p:nvSpPr>
        <p:spPr>
          <a:xfrm>
            <a:off x="505677" y="914400"/>
            <a:ext cx="2743200" cy="2887579"/>
          </a:xfrm>
        </p:spPr>
        <p:txBody>
          <a:bodyPr vert="horz" lIns="91440" tIns="45720" rIns="91440" bIns="45720" rtlCol="0" anchor="b">
            <a:normAutofit/>
          </a:bodyPr>
          <a:lstStyle/>
          <a:p>
            <a:pPr algn="ctr" defTabSz="914400"/>
            <a:br>
              <a:rPr lang="en-US" sz="3900" kern="1200">
                <a:solidFill>
                  <a:srgbClr val="FFFFFF"/>
                </a:solidFill>
                <a:latin typeface="+mj-lt"/>
                <a:ea typeface="+mj-ea"/>
                <a:cs typeface="+mj-cs"/>
              </a:rPr>
            </a:br>
            <a:br>
              <a:rPr lang="en-US" sz="3900" kern="1200">
                <a:solidFill>
                  <a:srgbClr val="FFFFFF"/>
                </a:solidFill>
                <a:latin typeface="+mj-lt"/>
                <a:ea typeface="+mj-ea"/>
                <a:cs typeface="+mj-cs"/>
              </a:rPr>
            </a:br>
            <a:br>
              <a:rPr lang="en-US" sz="3900" kern="1200">
                <a:solidFill>
                  <a:srgbClr val="FFFFFF"/>
                </a:solidFill>
                <a:latin typeface="+mj-lt"/>
                <a:ea typeface="+mj-ea"/>
                <a:cs typeface="+mj-cs"/>
              </a:rPr>
            </a:br>
            <a:r>
              <a:rPr lang="en-US" sz="3900" kern="1200">
                <a:solidFill>
                  <a:srgbClr val="FFFFFF"/>
                </a:solidFill>
                <a:latin typeface="+mj-lt"/>
                <a:ea typeface="+mj-ea"/>
                <a:cs typeface="+mj-cs"/>
              </a:rPr>
              <a:t>Vullen of voeden?</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Tijdelijke aanduiding voor inhoud 1">
            <a:extLst>
              <a:ext uri="{FF2B5EF4-FFF2-40B4-BE49-F238E27FC236}">
                <a16:creationId xmlns:a16="http://schemas.microsoft.com/office/drawing/2014/main" id="{16DDC7A1-4112-8842-B8F2-C063D0508C3A}"/>
              </a:ext>
            </a:extLst>
          </p:cNvPr>
          <p:cNvPicPr>
            <a:picLocks noGrp="1" noChangeAspect="1"/>
          </p:cNvPicPr>
          <p:nvPr>
            <p:ph idx="4294967295"/>
          </p:nvPr>
        </p:nvPicPr>
        <p:blipFill rotWithShape="1">
          <a:blip r:embed="rId2"/>
          <a:srcRect l="9091" t="3115" b="18188"/>
          <a:stretch/>
        </p:blipFill>
        <p:spPr>
          <a:xfrm>
            <a:off x="3865366" y="1305524"/>
            <a:ext cx="4915159" cy="4254893"/>
          </a:xfrm>
          <a:prstGeom prst="rect">
            <a:avLst/>
          </a:prstGeom>
        </p:spPr>
      </p:pic>
    </p:spTree>
    <p:extLst>
      <p:ext uri="{BB962C8B-B14F-4D97-AF65-F5344CB8AC3E}">
        <p14:creationId xmlns:p14="http://schemas.microsoft.com/office/powerpoint/2010/main" val="3147136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11449"/>
            <a:ext cx="3249230"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57212" y="742951"/>
            <a:ext cx="2607469" cy="4962524"/>
          </a:xfrm>
        </p:spPr>
        <p:txBody>
          <a:bodyPr vert="horz" lIns="91440" tIns="45720" rIns="91440" bIns="45720" rtlCol="0" anchor="ctr">
            <a:normAutofit/>
          </a:bodyPr>
          <a:lstStyle/>
          <a:p>
            <a:pPr algn="ctr" defTabSz="914400"/>
            <a:r>
              <a:rPr lang="en-US" sz="4200" kern="1200">
                <a:solidFill>
                  <a:srgbClr val="FFFFFF"/>
                </a:solidFill>
                <a:latin typeface="+mj-lt"/>
                <a:ea typeface="+mj-ea"/>
                <a:cs typeface="+mj-cs"/>
              </a:rPr>
              <a:t>Gezonde voeding belangrijke rol!</a:t>
            </a:r>
          </a:p>
        </p:txBody>
      </p:sp>
      <p:pic>
        <p:nvPicPr>
          <p:cNvPr id="7" name="Tijdelijke aanduiding voor inhoud 4">
            <a:extLst>
              <a:ext uri="{FF2B5EF4-FFF2-40B4-BE49-F238E27FC236}">
                <a16:creationId xmlns:a16="http://schemas.microsoft.com/office/drawing/2014/main" id="{06F91017-A8F6-2F42-B730-AF1F3CCB8862}"/>
              </a:ext>
            </a:extLst>
          </p:cNvPr>
          <p:cNvPicPr>
            <a:picLocks noChangeAspect="1"/>
          </p:cNvPicPr>
          <p:nvPr/>
        </p:nvPicPr>
        <p:blipFill>
          <a:blip r:embed="rId2"/>
          <a:stretch>
            <a:fillRect/>
          </a:stretch>
        </p:blipFill>
        <p:spPr>
          <a:xfrm>
            <a:off x="3865366" y="975391"/>
            <a:ext cx="4915159" cy="4915159"/>
          </a:xfrm>
          <a:prstGeom prst="rect">
            <a:avLst/>
          </a:prstGeom>
        </p:spPr>
      </p:pic>
    </p:spTree>
    <p:extLst>
      <p:ext uri="{BB962C8B-B14F-4D97-AF65-F5344CB8AC3E}">
        <p14:creationId xmlns:p14="http://schemas.microsoft.com/office/powerpoint/2010/main" val="2467048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el 2"/>
          <p:cNvSpPr>
            <a:spLocks noGrp="1"/>
          </p:cNvSpPr>
          <p:nvPr>
            <p:ph type="title"/>
          </p:nvPr>
        </p:nvSpPr>
        <p:spPr>
          <a:xfrm>
            <a:off x="409763" y="433545"/>
            <a:ext cx="8354890" cy="930447"/>
          </a:xfrm>
        </p:spPr>
        <p:txBody>
          <a:bodyPr vert="horz" lIns="91440" tIns="45720" rIns="91440" bIns="45720" rtlCol="0" anchor="b">
            <a:normAutofit/>
          </a:bodyPr>
          <a:lstStyle/>
          <a:p>
            <a:pPr algn="ctr" defTabSz="914400"/>
            <a:r>
              <a:rPr lang="en-US" sz="4300">
                <a:solidFill>
                  <a:srgbClr val="FFFFFF"/>
                </a:solidFill>
              </a:rPr>
              <a:t>Macronutriënten, functie en keuzes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25" y="2426818"/>
            <a:ext cx="3997637" cy="3997637"/>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Afbeelding 4"/>
          <p:cNvPicPr>
            <a:picLocks noChangeAspect="1"/>
          </p:cNvPicPr>
          <p:nvPr/>
        </p:nvPicPr>
        <p:blipFill>
          <a:blip r:embed="rId3"/>
          <a:stretch>
            <a:fillRect/>
          </a:stretch>
        </p:blipFill>
        <p:spPr>
          <a:xfrm>
            <a:off x="4833804" y="3602134"/>
            <a:ext cx="4091938" cy="1647005"/>
          </a:xfrm>
          <a:prstGeom prst="rect">
            <a:avLst/>
          </a:prstGeom>
        </p:spPr>
      </p:pic>
    </p:spTree>
    <p:extLst>
      <p:ext uri="{BB962C8B-B14F-4D97-AF65-F5344CB8AC3E}">
        <p14:creationId xmlns:p14="http://schemas.microsoft.com/office/powerpoint/2010/main" val="2210747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23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393192" y="4767072"/>
            <a:ext cx="4945641" cy="1625210"/>
          </a:xfrm>
        </p:spPr>
        <p:txBody>
          <a:bodyPr>
            <a:normAutofit/>
          </a:bodyPr>
          <a:lstStyle/>
          <a:p>
            <a:pPr algn="r"/>
            <a:r>
              <a:rPr lang="nl-NL">
                <a:solidFill>
                  <a:srgbClr val="FFFFFF"/>
                </a:solidFill>
              </a:rPr>
              <a:t>Koolhydraten 40%-70%</a:t>
            </a:r>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l="22727" r="3252"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6021989" y="917725"/>
            <a:ext cx="2568554" cy="4852362"/>
          </a:xfrm>
        </p:spPr>
        <p:txBody>
          <a:bodyPr anchor="ctr">
            <a:normAutofit/>
          </a:bodyPr>
          <a:lstStyle/>
          <a:p>
            <a:r>
              <a:rPr lang="nl-NL" sz="1700">
                <a:solidFill>
                  <a:srgbClr val="FFFFFF"/>
                </a:solidFill>
              </a:rPr>
              <a:t>Brandstof, reservebrandstof in de vorm van glycogeen in spieren en lever.</a:t>
            </a:r>
          </a:p>
          <a:p>
            <a:r>
              <a:rPr lang="nl-NL" sz="1700">
                <a:solidFill>
                  <a:srgbClr val="FFFFFF"/>
                </a:solidFill>
              </a:rPr>
              <a:t>Handhaven bloedglucosegehalte.</a:t>
            </a:r>
          </a:p>
          <a:p>
            <a:r>
              <a:rPr lang="nl-NL" sz="1700">
                <a:solidFill>
                  <a:srgbClr val="FFFFFF"/>
                </a:solidFill>
              </a:rPr>
              <a:t>Leveren snel energie (sneller dan vet).</a:t>
            </a:r>
          </a:p>
          <a:p>
            <a:r>
              <a:rPr lang="nl-NL" sz="1700">
                <a:solidFill>
                  <a:srgbClr val="FFFFFF"/>
                </a:solidFill>
              </a:rPr>
              <a:t>1 gram koolhydraten levert 4 kilocalorieën. </a:t>
            </a:r>
          </a:p>
          <a:p>
            <a:endParaRPr lang="nl-NL" sz="1700">
              <a:solidFill>
                <a:srgbClr val="FFFFFF"/>
              </a:solidFill>
            </a:endParaRPr>
          </a:p>
        </p:txBody>
      </p:sp>
    </p:spTree>
    <p:extLst>
      <p:ext uri="{BB962C8B-B14F-4D97-AF65-F5344CB8AC3E}">
        <p14:creationId xmlns:p14="http://schemas.microsoft.com/office/powerpoint/2010/main" val="360969604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66A2D6-21C1-4A69-9CEB-EB2AB6BC3CFD}">
  <ds:schemaRefs>
    <ds:schemaRef ds:uri="http://purl.org/dc/elements/1.1/"/>
    <ds:schemaRef ds:uri="http://purl.org/dc/terms/"/>
    <ds:schemaRef ds:uri="http://purl.org/dc/dcmitype/"/>
    <ds:schemaRef ds:uri="http://schemas.microsoft.com/office/2006/metadata/properties"/>
    <ds:schemaRef ds:uri="04a8cfdc-dc7c-4728-8468-1752323b6dce"/>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14581812-C9E4-4BDC-8507-F36D0811C601}">
  <ds:schemaRefs>
    <ds:schemaRef ds:uri="http://schemas.microsoft.com/sharepoint/v3/contenttype/forms"/>
  </ds:schemaRefs>
</ds:datastoreItem>
</file>

<file path=customXml/itemProps3.xml><?xml version="1.0" encoding="utf-8"?>
<ds:datastoreItem xmlns:ds="http://schemas.openxmlformats.org/officeDocument/2006/customXml" ds:itemID="{4AC4AFCC-2740-4056-B3A9-63CF5767C9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1249</Words>
  <Application>Microsoft Macintosh PowerPoint</Application>
  <PresentationFormat>Diavoorstelling (4:3)</PresentationFormat>
  <Paragraphs>184</Paragraphs>
  <Slides>34</Slides>
  <Notes>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34</vt:i4>
      </vt:variant>
    </vt:vector>
  </HeadingPairs>
  <TitlesOfParts>
    <vt:vector size="39" baseType="lpstr">
      <vt:lpstr>Arial</vt:lpstr>
      <vt:lpstr>Calibri</vt:lpstr>
      <vt:lpstr>Calibri Light</vt:lpstr>
      <vt:lpstr>Impact</vt:lpstr>
      <vt:lpstr>Kantoorthema</vt:lpstr>
      <vt:lpstr>Lifestyle leerjaar 1, periode 2 laatste stukje week 8 en rode draad</vt:lpstr>
      <vt:lpstr>Doel deze week </vt:lpstr>
      <vt:lpstr>Energiebalans</vt:lpstr>
      <vt:lpstr>Dagelijkse energiebehoefte</vt:lpstr>
      <vt:lpstr>Pal(physical activity level) waarde</vt:lpstr>
      <vt:lpstr>   Vullen of voeden?</vt:lpstr>
      <vt:lpstr>Gezonde voeding belangrijke rol!</vt:lpstr>
      <vt:lpstr>Macronutriënten, functie en keuzes</vt:lpstr>
      <vt:lpstr>Koolhydraten 40%-70%</vt:lpstr>
      <vt:lpstr>Koolhydraten/voedingsvezels</vt:lpstr>
      <vt:lpstr>PowerPoint-presentatie</vt:lpstr>
      <vt:lpstr>Bloedglucosespiegel</vt:lpstr>
      <vt:lpstr>Eiwitten minimaal 0,8 gram per kg lichaamsgewicht </vt:lpstr>
      <vt:lpstr>Vetten 20%-40% (20-35% gewichtstoename) waarvan verzadigd vet max. 10%</vt:lpstr>
      <vt:lpstr>Alcohol</vt:lpstr>
      <vt:lpstr>Nederlandse beweegrichtlijnen</vt:lpstr>
      <vt:lpstr>MET-waarde deze moet op basis van intensiviteit snappen</vt:lpstr>
      <vt:lpstr>Rode draad</vt:lpstr>
      <vt:lpstr>Week 1 spijsvertering </vt:lpstr>
      <vt:lpstr>Het maag-darm kanaal</vt:lpstr>
      <vt:lpstr>Week 2 HACCP voedselveiligheid</vt:lpstr>
      <vt:lpstr>Week 3 voeding en duurzaamheid</vt:lpstr>
      <vt:lpstr>Duurzaamheid en voeding</vt:lpstr>
      <vt:lpstr>Inhoud</vt:lpstr>
      <vt:lpstr>Etiketten</vt:lpstr>
      <vt:lpstr>Wat staat er op een etiket?</vt:lpstr>
      <vt:lpstr>Ingrediënten: toevoegingen</vt:lpstr>
      <vt:lpstr>Wat staat er op een etiket?</vt:lpstr>
      <vt:lpstr>Wat staat er op een etiket?</vt:lpstr>
      <vt:lpstr>Wat staat er op een etiket?</vt:lpstr>
      <vt:lpstr>Wat staat er op een etiket?</vt:lpstr>
      <vt:lpstr>Je kent de verschillende keurmerken</vt:lpstr>
      <vt:lpstr>Alternatieve voedingspatronen en diëten</vt:lpstr>
      <vt:lpstr>Psychologie van 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Lifestyle leerjaar 1, periode 2 laatste stukje week 8 en rode draad</dc:title>
  <dc:creator>Mariska de Rouw</dc:creator>
  <cp:lastModifiedBy>Mariska de Rouw</cp:lastModifiedBy>
  <cp:revision>1</cp:revision>
  <dcterms:created xsi:type="dcterms:W3CDTF">2020-01-23T13:48:17Z</dcterms:created>
  <dcterms:modified xsi:type="dcterms:W3CDTF">2020-01-23T13:48:22Z</dcterms:modified>
</cp:coreProperties>
</file>